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718" r:id="rId5"/>
  </p:sldMasterIdLst>
  <p:notesMasterIdLst>
    <p:notesMasterId r:id="rId36"/>
  </p:notesMasterIdLst>
  <p:sldIdLst>
    <p:sldId id="256" r:id="rId6"/>
    <p:sldId id="298" r:id="rId7"/>
    <p:sldId id="8959" r:id="rId8"/>
    <p:sldId id="8966" r:id="rId9"/>
    <p:sldId id="8960" r:id="rId10"/>
    <p:sldId id="399" r:id="rId11"/>
    <p:sldId id="8961" r:id="rId12"/>
    <p:sldId id="8962" r:id="rId13"/>
    <p:sldId id="8963" r:id="rId14"/>
    <p:sldId id="8964" r:id="rId15"/>
    <p:sldId id="8965" r:id="rId16"/>
    <p:sldId id="8967" r:id="rId17"/>
    <p:sldId id="8968" r:id="rId18"/>
    <p:sldId id="407" r:id="rId19"/>
    <p:sldId id="8969" r:id="rId20"/>
    <p:sldId id="356" r:id="rId21"/>
    <p:sldId id="312" r:id="rId22"/>
    <p:sldId id="337" r:id="rId23"/>
    <p:sldId id="324" r:id="rId24"/>
    <p:sldId id="326" r:id="rId25"/>
    <p:sldId id="323" r:id="rId26"/>
    <p:sldId id="325" r:id="rId27"/>
    <p:sldId id="317" r:id="rId28"/>
    <p:sldId id="8970" r:id="rId29"/>
    <p:sldId id="8946" r:id="rId30"/>
    <p:sldId id="401" r:id="rId31"/>
    <p:sldId id="8947" r:id="rId32"/>
    <p:sldId id="8950" r:id="rId33"/>
    <p:sldId id="8951" r:id="rId34"/>
    <p:sldId id="422"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佐々木 あい" initials="佐々木" lastIdx="2" clrIdx="0">
    <p:extLst>
      <p:ext uri="{19B8F6BF-5375-455C-9EA6-DF929625EA0E}">
        <p15:presenceInfo xmlns:p15="http://schemas.microsoft.com/office/powerpoint/2012/main" userId="佐々木 あい"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72C62"/>
    <a:srgbClr val="FF7171"/>
    <a:srgbClr val="FF0505"/>
    <a:srgbClr val="FFEBEB"/>
    <a:srgbClr val="FFCCCC"/>
    <a:srgbClr val="FF8989"/>
    <a:srgbClr val="F9FBFD"/>
    <a:srgbClr val="00B050"/>
    <a:srgbClr val="FF9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18" autoAdjust="0"/>
    <p:restoredTop sz="96021" autoAdjust="0"/>
  </p:normalViewPr>
  <p:slideViewPr>
    <p:cSldViewPr snapToGrid="0">
      <p:cViewPr>
        <p:scale>
          <a:sx n="75" d="100"/>
          <a:sy n="75" d="100"/>
        </p:scale>
        <p:origin x="2250"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itsuo.kanazawa\Downloads\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itsuo.kanazawa\Downloads\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itsuo.kanazawa\Desktop\0227&#12304;&#26666;&#24335;&#20250;&#31038;&#12456;&#12540;&#12450;&#12452;&#12473;&#12463;&#12456;&#12450;&#12305;&#12522;&#12540;&#12489;&#12522;&#12473;&#12488;_&#12486;&#12463;&#12510;&#12488;&#12522;&#12483;&#12463;&#12473;%20CRM%20FORUM%202026.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45911854465185"/>
          <c:y val="3.4444134055484889E-2"/>
          <c:w val="0.68065329256105322"/>
          <c:h val="0.75596602235342947"/>
        </c:manualLayout>
      </c:layout>
      <c:pieChart>
        <c:varyColors val="1"/>
        <c:ser>
          <c:idx val="0"/>
          <c:order val="0"/>
          <c:tx>
            <c:strRef>
              <c:f>Sheet3!$B$2</c:f>
              <c:strCache>
                <c:ptCount val="1"/>
                <c:pt idx="0">
                  <c:v>個数 / 役職クラス</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5254-4ABF-999D-4392556E3D50}"/>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5254-4ABF-999D-4392556E3D50}"/>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5254-4ABF-999D-4392556E3D50}"/>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5254-4ABF-999D-4392556E3D50}"/>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5254-4ABF-999D-4392556E3D50}"/>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5254-4ABF-999D-4392556E3D50}"/>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5254-4ABF-999D-4392556E3D50}"/>
              </c:ext>
            </c:extLst>
          </c:dPt>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ja-JP"/>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Sheet3!$A$3:$A$9</c:f>
              <c:strCache>
                <c:ptCount val="7"/>
                <c:pt idx="0">
                  <c:v>その他</c:v>
                </c:pt>
                <c:pt idx="1">
                  <c:v>一般社員・一般職員</c:v>
                </c:pt>
                <c:pt idx="2">
                  <c:v>係長/主任クラス</c:v>
                </c:pt>
                <c:pt idx="3">
                  <c:v>経営者/役員クラス</c:v>
                </c:pt>
                <c:pt idx="4">
                  <c:v>事業部長/本部長クラス</c:v>
                </c:pt>
                <c:pt idx="5">
                  <c:v>次長/課長クラス</c:v>
                </c:pt>
                <c:pt idx="6">
                  <c:v>部門長/部長クラス</c:v>
                </c:pt>
              </c:strCache>
            </c:strRef>
          </c:cat>
          <c:val>
            <c:numRef>
              <c:f>Sheet3!$B$3:$B$9</c:f>
              <c:numCache>
                <c:formatCode>General</c:formatCode>
                <c:ptCount val="7"/>
                <c:pt idx="0">
                  <c:v>36</c:v>
                </c:pt>
                <c:pt idx="1">
                  <c:v>408</c:v>
                </c:pt>
                <c:pt idx="2">
                  <c:v>173</c:v>
                </c:pt>
                <c:pt idx="3">
                  <c:v>93</c:v>
                </c:pt>
                <c:pt idx="4">
                  <c:v>42</c:v>
                </c:pt>
                <c:pt idx="5">
                  <c:v>253</c:v>
                </c:pt>
                <c:pt idx="6">
                  <c:v>154</c:v>
                </c:pt>
              </c:numCache>
            </c:numRef>
          </c:val>
          <c:extLst>
            <c:ext xmlns:c16="http://schemas.microsoft.com/office/drawing/2014/chart" uri="{C3380CC4-5D6E-409C-BE32-E72D297353CC}">
              <c16:uniqueId val="{0000000E-5254-4ABF-999D-4392556E3D5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2.6427706429000653E-2"/>
          <c:y val="0.81050256794128039"/>
          <c:w val="0.94972877154275548"/>
          <c:h val="0.1722753650309771"/>
        </c:manualLayout>
      </c:layout>
      <c:overlay val="0"/>
      <c:spPr>
        <a:solidFill>
          <a:schemeClr val="lt1">
            <a:alpha val="78000"/>
          </a:schemeClr>
        </a:solidFill>
        <a:ln>
          <a:noFill/>
        </a:ln>
        <a:effectLst/>
      </c:spPr>
      <c:txPr>
        <a:bodyPr rot="0" spcFirstLastPara="1" vertOverflow="ellipsis" vert="horz" wrap="square" anchor="ctr" anchorCtr="1"/>
        <a:lstStyle/>
        <a:p>
          <a:pPr>
            <a:defRPr sz="1050" b="0" i="0" u="none" strike="noStrike" kern="1200" baseline="0">
              <a:solidFill>
                <a:schemeClr val="dk1">
                  <a:lumMod val="65000"/>
                  <a:lumOff val="35000"/>
                </a:schemeClr>
              </a:solidFill>
              <a:latin typeface="+mn-lt"/>
              <a:ea typeface="+mn-ea"/>
              <a:cs typeface="+mn-cs"/>
            </a:defRPr>
          </a:pPr>
          <a:endParaRPr lang="ja-JP"/>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sz="1200"/>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簡易グラフ!$B$54</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簡易グラフ!$A$55:$A$59</c:f>
              <c:strCache>
                <c:ptCount val="5"/>
                <c:pt idx="0">
                  <c:v>1~20席未満</c:v>
                </c:pt>
                <c:pt idx="1">
                  <c:v>21~50席未満</c:v>
                </c:pt>
                <c:pt idx="2">
                  <c:v>51~100席未満</c:v>
                </c:pt>
                <c:pt idx="3">
                  <c:v>101~500席未満</c:v>
                </c:pt>
                <c:pt idx="4">
                  <c:v>501席以上</c:v>
                </c:pt>
              </c:strCache>
            </c:strRef>
          </c:cat>
          <c:val>
            <c:numRef>
              <c:f>簡易グラフ!$B$55:$B$59</c:f>
              <c:numCache>
                <c:formatCode>General</c:formatCode>
                <c:ptCount val="5"/>
                <c:pt idx="0">
                  <c:v>33</c:v>
                </c:pt>
                <c:pt idx="1">
                  <c:v>14</c:v>
                </c:pt>
                <c:pt idx="2">
                  <c:v>20</c:v>
                </c:pt>
                <c:pt idx="3">
                  <c:v>17</c:v>
                </c:pt>
                <c:pt idx="4">
                  <c:v>21</c:v>
                </c:pt>
              </c:numCache>
            </c:numRef>
          </c:val>
          <c:extLst>
            <c:ext xmlns:c16="http://schemas.microsoft.com/office/drawing/2014/chart" uri="{C3380CC4-5D6E-409C-BE32-E72D297353CC}">
              <c16:uniqueId val="{00000000-47E2-426A-BEDF-AEF952F4F37B}"/>
            </c:ext>
          </c:extLst>
        </c:ser>
        <c:ser>
          <c:idx val="1"/>
          <c:order val="1"/>
          <c:tx>
            <c:strRef>
              <c:f>簡易グラフ!$C$54</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簡易グラフ!$A$55:$A$59</c:f>
              <c:strCache>
                <c:ptCount val="5"/>
                <c:pt idx="0">
                  <c:v>1~20席未満</c:v>
                </c:pt>
                <c:pt idx="1">
                  <c:v>21~50席未満</c:v>
                </c:pt>
                <c:pt idx="2">
                  <c:v>51~100席未満</c:v>
                </c:pt>
                <c:pt idx="3">
                  <c:v>101~500席未満</c:v>
                </c:pt>
                <c:pt idx="4">
                  <c:v>501席以上</c:v>
                </c:pt>
              </c:strCache>
            </c:strRef>
          </c:cat>
          <c:val>
            <c:numRef>
              <c:f>簡易グラフ!$C$55:$C$59</c:f>
              <c:numCache>
                <c:formatCode>General</c:formatCode>
                <c:ptCount val="5"/>
                <c:pt idx="0">
                  <c:v>59</c:v>
                </c:pt>
                <c:pt idx="1">
                  <c:v>42</c:v>
                </c:pt>
                <c:pt idx="2">
                  <c:v>46</c:v>
                </c:pt>
                <c:pt idx="3">
                  <c:v>44</c:v>
                </c:pt>
                <c:pt idx="4">
                  <c:v>31</c:v>
                </c:pt>
              </c:numCache>
            </c:numRef>
          </c:val>
          <c:extLst>
            <c:ext xmlns:c16="http://schemas.microsoft.com/office/drawing/2014/chart" uri="{C3380CC4-5D6E-409C-BE32-E72D297353CC}">
              <c16:uniqueId val="{00000001-47E2-426A-BEDF-AEF952F4F37B}"/>
            </c:ext>
          </c:extLst>
        </c:ser>
        <c:dLbls>
          <c:showLegendKey val="0"/>
          <c:showVal val="0"/>
          <c:showCatName val="0"/>
          <c:showSerName val="0"/>
          <c:showPercent val="0"/>
          <c:showBubbleSize val="0"/>
        </c:dLbls>
        <c:gapWidth val="150"/>
        <c:overlap val="100"/>
        <c:axId val="1290624095"/>
        <c:axId val="1290619295"/>
      </c:barChart>
      <c:catAx>
        <c:axId val="12906240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0619295"/>
        <c:crosses val="autoZero"/>
        <c:auto val="1"/>
        <c:lblAlgn val="ctr"/>
        <c:lblOffset val="100"/>
        <c:noMultiLvlLbl val="0"/>
      </c:catAx>
      <c:valAx>
        <c:axId val="12906192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0624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簡易グラフ!$B$159</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簡易グラフ!$A$160:$A$164</c:f>
              <c:strCache>
                <c:ptCount val="5"/>
                <c:pt idx="0">
                  <c:v>1~20席未満</c:v>
                </c:pt>
                <c:pt idx="1">
                  <c:v>21~50席未満</c:v>
                </c:pt>
                <c:pt idx="2">
                  <c:v>51~100席未満</c:v>
                </c:pt>
                <c:pt idx="3">
                  <c:v>101~500席未満</c:v>
                </c:pt>
                <c:pt idx="4">
                  <c:v>501席以上</c:v>
                </c:pt>
              </c:strCache>
            </c:strRef>
          </c:cat>
          <c:val>
            <c:numRef>
              <c:f>簡易グラフ!$B$160:$B$164</c:f>
              <c:numCache>
                <c:formatCode>General</c:formatCode>
                <c:ptCount val="5"/>
                <c:pt idx="0">
                  <c:v>24</c:v>
                </c:pt>
                <c:pt idx="1">
                  <c:v>11</c:v>
                </c:pt>
                <c:pt idx="2">
                  <c:v>10</c:v>
                </c:pt>
                <c:pt idx="3">
                  <c:v>18</c:v>
                </c:pt>
                <c:pt idx="4">
                  <c:v>12</c:v>
                </c:pt>
              </c:numCache>
            </c:numRef>
          </c:val>
          <c:extLst>
            <c:ext xmlns:c16="http://schemas.microsoft.com/office/drawing/2014/chart" uri="{C3380CC4-5D6E-409C-BE32-E72D297353CC}">
              <c16:uniqueId val="{00000000-E32C-4BE2-ACC5-D700E515003D}"/>
            </c:ext>
          </c:extLst>
        </c:ser>
        <c:ser>
          <c:idx val="1"/>
          <c:order val="1"/>
          <c:tx>
            <c:strRef>
              <c:f>簡易グラフ!$C$159</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簡易グラフ!$A$160:$A$164</c:f>
              <c:strCache>
                <c:ptCount val="5"/>
                <c:pt idx="0">
                  <c:v>1~20席未満</c:v>
                </c:pt>
                <c:pt idx="1">
                  <c:v>21~50席未満</c:v>
                </c:pt>
                <c:pt idx="2">
                  <c:v>51~100席未満</c:v>
                </c:pt>
                <c:pt idx="3">
                  <c:v>101~500席未満</c:v>
                </c:pt>
                <c:pt idx="4">
                  <c:v>501席以上</c:v>
                </c:pt>
              </c:strCache>
            </c:strRef>
          </c:cat>
          <c:val>
            <c:numRef>
              <c:f>簡易グラフ!$C$160:$C$164</c:f>
              <c:numCache>
                <c:formatCode>General</c:formatCode>
                <c:ptCount val="5"/>
                <c:pt idx="0">
                  <c:v>27</c:v>
                </c:pt>
                <c:pt idx="1">
                  <c:v>25</c:v>
                </c:pt>
                <c:pt idx="2">
                  <c:v>22</c:v>
                </c:pt>
                <c:pt idx="3">
                  <c:v>28</c:v>
                </c:pt>
                <c:pt idx="4">
                  <c:v>18</c:v>
                </c:pt>
              </c:numCache>
            </c:numRef>
          </c:val>
          <c:extLst>
            <c:ext xmlns:c16="http://schemas.microsoft.com/office/drawing/2014/chart" uri="{C3380CC4-5D6E-409C-BE32-E72D297353CC}">
              <c16:uniqueId val="{00000001-E32C-4BE2-ACC5-D700E515003D}"/>
            </c:ext>
          </c:extLst>
        </c:ser>
        <c:dLbls>
          <c:showLegendKey val="0"/>
          <c:showVal val="0"/>
          <c:showCatName val="0"/>
          <c:showSerName val="0"/>
          <c:showPercent val="0"/>
          <c:showBubbleSize val="0"/>
        </c:dLbls>
        <c:gapWidth val="150"/>
        <c:overlap val="100"/>
        <c:axId val="1233686591"/>
        <c:axId val="1233687551"/>
      </c:barChart>
      <c:catAx>
        <c:axId val="12336865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33687551"/>
        <c:crosses val="autoZero"/>
        <c:auto val="1"/>
        <c:lblAlgn val="ctr"/>
        <c:lblOffset val="100"/>
        <c:noMultiLvlLbl val="0"/>
      </c:catAx>
      <c:valAx>
        <c:axId val="123368755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33686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簡易グラフ!$B$121</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簡易グラフ!$A$122:$A$126</c:f>
              <c:strCache>
                <c:ptCount val="5"/>
                <c:pt idx="0">
                  <c:v>1~20席未満</c:v>
                </c:pt>
                <c:pt idx="1">
                  <c:v>21~50席未満</c:v>
                </c:pt>
                <c:pt idx="2">
                  <c:v>51~100席未満</c:v>
                </c:pt>
                <c:pt idx="3">
                  <c:v>101~500席未満</c:v>
                </c:pt>
                <c:pt idx="4">
                  <c:v>501席以上</c:v>
                </c:pt>
              </c:strCache>
            </c:strRef>
          </c:cat>
          <c:val>
            <c:numRef>
              <c:f>簡易グラフ!$B$122:$B$126</c:f>
              <c:numCache>
                <c:formatCode>General</c:formatCode>
                <c:ptCount val="5"/>
                <c:pt idx="0">
                  <c:v>10</c:v>
                </c:pt>
                <c:pt idx="1">
                  <c:v>3</c:v>
                </c:pt>
                <c:pt idx="2">
                  <c:v>3</c:v>
                </c:pt>
                <c:pt idx="3">
                  <c:v>11</c:v>
                </c:pt>
                <c:pt idx="4">
                  <c:v>7</c:v>
                </c:pt>
              </c:numCache>
            </c:numRef>
          </c:val>
          <c:extLst>
            <c:ext xmlns:c16="http://schemas.microsoft.com/office/drawing/2014/chart" uri="{C3380CC4-5D6E-409C-BE32-E72D297353CC}">
              <c16:uniqueId val="{00000000-9220-4AFD-B37F-E69D30423E8C}"/>
            </c:ext>
          </c:extLst>
        </c:ser>
        <c:ser>
          <c:idx val="1"/>
          <c:order val="1"/>
          <c:tx>
            <c:strRef>
              <c:f>簡易グラフ!$C$121</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簡易グラフ!$A$122:$A$126</c:f>
              <c:strCache>
                <c:ptCount val="5"/>
                <c:pt idx="0">
                  <c:v>1~20席未満</c:v>
                </c:pt>
                <c:pt idx="1">
                  <c:v>21~50席未満</c:v>
                </c:pt>
                <c:pt idx="2">
                  <c:v>51~100席未満</c:v>
                </c:pt>
                <c:pt idx="3">
                  <c:v>101~500席未満</c:v>
                </c:pt>
                <c:pt idx="4">
                  <c:v>501席以上</c:v>
                </c:pt>
              </c:strCache>
            </c:strRef>
          </c:cat>
          <c:val>
            <c:numRef>
              <c:f>簡易グラフ!$C$122:$C$126</c:f>
              <c:numCache>
                <c:formatCode>General</c:formatCode>
                <c:ptCount val="5"/>
                <c:pt idx="0">
                  <c:v>29</c:v>
                </c:pt>
                <c:pt idx="1">
                  <c:v>22</c:v>
                </c:pt>
                <c:pt idx="2">
                  <c:v>27</c:v>
                </c:pt>
                <c:pt idx="3">
                  <c:v>31</c:v>
                </c:pt>
                <c:pt idx="4">
                  <c:v>15</c:v>
                </c:pt>
              </c:numCache>
            </c:numRef>
          </c:val>
          <c:extLst>
            <c:ext xmlns:c16="http://schemas.microsoft.com/office/drawing/2014/chart" uri="{C3380CC4-5D6E-409C-BE32-E72D297353CC}">
              <c16:uniqueId val="{00000001-9220-4AFD-B37F-E69D30423E8C}"/>
            </c:ext>
          </c:extLst>
        </c:ser>
        <c:dLbls>
          <c:showLegendKey val="0"/>
          <c:showVal val="0"/>
          <c:showCatName val="0"/>
          <c:showSerName val="0"/>
          <c:showPercent val="0"/>
          <c:showBubbleSize val="0"/>
        </c:dLbls>
        <c:gapWidth val="150"/>
        <c:overlap val="100"/>
        <c:axId val="1298853247"/>
        <c:axId val="1298855647"/>
      </c:barChart>
      <c:catAx>
        <c:axId val="12988532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8855647"/>
        <c:crosses val="autoZero"/>
        <c:auto val="1"/>
        <c:lblAlgn val="ctr"/>
        <c:lblOffset val="100"/>
        <c:noMultiLvlLbl val="0"/>
      </c:catAx>
      <c:valAx>
        <c:axId val="12988556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8853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簡易グラフ!$B$132</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簡易グラフ!$A$133:$A$137</c:f>
              <c:strCache>
                <c:ptCount val="5"/>
                <c:pt idx="0">
                  <c:v>1~20席未満</c:v>
                </c:pt>
                <c:pt idx="1">
                  <c:v>21~50席未満</c:v>
                </c:pt>
                <c:pt idx="2">
                  <c:v>51~100席未満</c:v>
                </c:pt>
                <c:pt idx="3">
                  <c:v>101~500席未満</c:v>
                </c:pt>
                <c:pt idx="4">
                  <c:v>501席以上</c:v>
                </c:pt>
              </c:strCache>
            </c:strRef>
          </c:cat>
          <c:val>
            <c:numRef>
              <c:f>簡易グラフ!$B$133:$B$137</c:f>
              <c:numCache>
                <c:formatCode>General</c:formatCode>
                <c:ptCount val="5"/>
                <c:pt idx="0">
                  <c:v>8</c:v>
                </c:pt>
                <c:pt idx="1">
                  <c:v>3</c:v>
                </c:pt>
                <c:pt idx="2">
                  <c:v>8</c:v>
                </c:pt>
                <c:pt idx="3">
                  <c:v>8</c:v>
                </c:pt>
                <c:pt idx="4">
                  <c:v>4</c:v>
                </c:pt>
              </c:numCache>
            </c:numRef>
          </c:val>
          <c:extLst>
            <c:ext xmlns:c16="http://schemas.microsoft.com/office/drawing/2014/chart" uri="{C3380CC4-5D6E-409C-BE32-E72D297353CC}">
              <c16:uniqueId val="{00000000-444F-4556-B0D0-C82EF45BD78D}"/>
            </c:ext>
          </c:extLst>
        </c:ser>
        <c:ser>
          <c:idx val="1"/>
          <c:order val="1"/>
          <c:tx>
            <c:strRef>
              <c:f>簡易グラフ!$C$132</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簡易グラフ!$A$133:$A$137</c:f>
              <c:strCache>
                <c:ptCount val="5"/>
                <c:pt idx="0">
                  <c:v>1~20席未満</c:v>
                </c:pt>
                <c:pt idx="1">
                  <c:v>21~50席未満</c:v>
                </c:pt>
                <c:pt idx="2">
                  <c:v>51~100席未満</c:v>
                </c:pt>
                <c:pt idx="3">
                  <c:v>101~500席未満</c:v>
                </c:pt>
                <c:pt idx="4">
                  <c:v>501席以上</c:v>
                </c:pt>
              </c:strCache>
            </c:strRef>
          </c:cat>
          <c:val>
            <c:numRef>
              <c:f>簡易グラフ!$C$133:$C$137</c:f>
              <c:numCache>
                <c:formatCode>General</c:formatCode>
                <c:ptCount val="5"/>
                <c:pt idx="0">
                  <c:v>33</c:v>
                </c:pt>
                <c:pt idx="1">
                  <c:v>17</c:v>
                </c:pt>
                <c:pt idx="2">
                  <c:v>22</c:v>
                </c:pt>
                <c:pt idx="3">
                  <c:v>30</c:v>
                </c:pt>
                <c:pt idx="4">
                  <c:v>13</c:v>
                </c:pt>
              </c:numCache>
            </c:numRef>
          </c:val>
          <c:extLst>
            <c:ext xmlns:c16="http://schemas.microsoft.com/office/drawing/2014/chart" uri="{C3380CC4-5D6E-409C-BE32-E72D297353CC}">
              <c16:uniqueId val="{00000001-444F-4556-B0D0-C82EF45BD78D}"/>
            </c:ext>
          </c:extLst>
        </c:ser>
        <c:dLbls>
          <c:showLegendKey val="0"/>
          <c:showVal val="0"/>
          <c:showCatName val="0"/>
          <c:showSerName val="0"/>
          <c:showPercent val="0"/>
          <c:showBubbleSize val="0"/>
        </c:dLbls>
        <c:gapWidth val="150"/>
        <c:overlap val="100"/>
        <c:axId val="1226860063"/>
        <c:axId val="1226861983"/>
      </c:barChart>
      <c:catAx>
        <c:axId val="12268600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26861983"/>
        <c:crosses val="autoZero"/>
        <c:auto val="1"/>
        <c:lblAlgn val="ctr"/>
        <c:lblOffset val="100"/>
        <c:noMultiLvlLbl val="0"/>
      </c:catAx>
      <c:valAx>
        <c:axId val="12268619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268600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簡易グラフ!$B$69</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簡易グラフ!$A$70:$A$74</c:f>
              <c:strCache>
                <c:ptCount val="5"/>
                <c:pt idx="0">
                  <c:v>1~20席未満</c:v>
                </c:pt>
                <c:pt idx="1">
                  <c:v>21~50席未満</c:v>
                </c:pt>
                <c:pt idx="2">
                  <c:v>51~100席未満</c:v>
                </c:pt>
                <c:pt idx="3">
                  <c:v>101~500席未満</c:v>
                </c:pt>
                <c:pt idx="4">
                  <c:v>501席以上</c:v>
                </c:pt>
              </c:strCache>
            </c:strRef>
          </c:cat>
          <c:val>
            <c:numRef>
              <c:f>簡易グラフ!$B$70:$B$74</c:f>
              <c:numCache>
                <c:formatCode>General</c:formatCode>
                <c:ptCount val="5"/>
                <c:pt idx="0">
                  <c:v>4</c:v>
                </c:pt>
                <c:pt idx="1">
                  <c:v>7</c:v>
                </c:pt>
                <c:pt idx="2">
                  <c:v>5</c:v>
                </c:pt>
                <c:pt idx="3">
                  <c:v>7</c:v>
                </c:pt>
                <c:pt idx="4">
                  <c:v>8</c:v>
                </c:pt>
              </c:numCache>
            </c:numRef>
          </c:val>
          <c:extLst>
            <c:ext xmlns:c16="http://schemas.microsoft.com/office/drawing/2014/chart" uri="{C3380CC4-5D6E-409C-BE32-E72D297353CC}">
              <c16:uniqueId val="{00000000-709F-4713-B407-1D68C5863D31}"/>
            </c:ext>
          </c:extLst>
        </c:ser>
        <c:ser>
          <c:idx val="1"/>
          <c:order val="1"/>
          <c:tx>
            <c:strRef>
              <c:f>簡易グラフ!$C$69</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簡易グラフ!$A$70:$A$74</c:f>
              <c:strCache>
                <c:ptCount val="5"/>
                <c:pt idx="0">
                  <c:v>1~20席未満</c:v>
                </c:pt>
                <c:pt idx="1">
                  <c:v>21~50席未満</c:v>
                </c:pt>
                <c:pt idx="2">
                  <c:v>51~100席未満</c:v>
                </c:pt>
                <c:pt idx="3">
                  <c:v>101~500席未満</c:v>
                </c:pt>
                <c:pt idx="4">
                  <c:v>501席以上</c:v>
                </c:pt>
              </c:strCache>
            </c:strRef>
          </c:cat>
          <c:val>
            <c:numRef>
              <c:f>簡易グラフ!$C$70:$C$74</c:f>
              <c:numCache>
                <c:formatCode>General</c:formatCode>
                <c:ptCount val="5"/>
                <c:pt idx="0">
                  <c:v>22</c:v>
                </c:pt>
                <c:pt idx="1">
                  <c:v>20</c:v>
                </c:pt>
                <c:pt idx="2">
                  <c:v>26</c:v>
                </c:pt>
                <c:pt idx="3">
                  <c:v>16</c:v>
                </c:pt>
                <c:pt idx="4">
                  <c:v>12</c:v>
                </c:pt>
              </c:numCache>
            </c:numRef>
          </c:val>
          <c:extLst>
            <c:ext xmlns:c16="http://schemas.microsoft.com/office/drawing/2014/chart" uri="{C3380CC4-5D6E-409C-BE32-E72D297353CC}">
              <c16:uniqueId val="{00000001-709F-4713-B407-1D68C5863D31}"/>
            </c:ext>
          </c:extLst>
        </c:ser>
        <c:dLbls>
          <c:showLegendKey val="0"/>
          <c:showVal val="0"/>
          <c:showCatName val="0"/>
          <c:showSerName val="0"/>
          <c:showPercent val="0"/>
          <c:showBubbleSize val="0"/>
        </c:dLbls>
        <c:gapWidth val="150"/>
        <c:overlap val="100"/>
        <c:axId val="983014111"/>
        <c:axId val="983015071"/>
      </c:barChart>
      <c:catAx>
        <c:axId val="9830141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83015071"/>
        <c:crosses val="autoZero"/>
        <c:auto val="1"/>
        <c:lblAlgn val="ctr"/>
        <c:lblOffset val="100"/>
        <c:noMultiLvlLbl val="0"/>
      </c:catAx>
      <c:valAx>
        <c:axId val="9830150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83014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簡易グラフ!$B$84</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簡易グラフ!$A$85:$A$89</c:f>
              <c:strCache>
                <c:ptCount val="5"/>
                <c:pt idx="0">
                  <c:v>1~20席未満</c:v>
                </c:pt>
                <c:pt idx="1">
                  <c:v>21~50席未満</c:v>
                </c:pt>
                <c:pt idx="2">
                  <c:v>51~100席未満</c:v>
                </c:pt>
                <c:pt idx="3">
                  <c:v>101~500席未満</c:v>
                </c:pt>
                <c:pt idx="4">
                  <c:v>501席以上</c:v>
                </c:pt>
              </c:strCache>
            </c:strRef>
          </c:cat>
          <c:val>
            <c:numRef>
              <c:f>簡易グラフ!$B$85:$B$89</c:f>
              <c:numCache>
                <c:formatCode>General</c:formatCode>
                <c:ptCount val="5"/>
                <c:pt idx="1">
                  <c:v>1</c:v>
                </c:pt>
                <c:pt idx="2">
                  <c:v>1</c:v>
                </c:pt>
                <c:pt idx="3">
                  <c:v>4</c:v>
                </c:pt>
                <c:pt idx="4">
                  <c:v>3</c:v>
                </c:pt>
              </c:numCache>
            </c:numRef>
          </c:val>
          <c:extLst>
            <c:ext xmlns:c16="http://schemas.microsoft.com/office/drawing/2014/chart" uri="{C3380CC4-5D6E-409C-BE32-E72D297353CC}">
              <c16:uniqueId val="{00000000-1DD3-4F5B-AAC3-EBBD19E42C67}"/>
            </c:ext>
          </c:extLst>
        </c:ser>
        <c:ser>
          <c:idx val="1"/>
          <c:order val="1"/>
          <c:tx>
            <c:strRef>
              <c:f>簡易グラフ!$C$84</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簡易グラフ!$A$85:$A$89</c:f>
              <c:strCache>
                <c:ptCount val="5"/>
                <c:pt idx="0">
                  <c:v>1~20席未満</c:v>
                </c:pt>
                <c:pt idx="1">
                  <c:v>21~50席未満</c:v>
                </c:pt>
                <c:pt idx="2">
                  <c:v>51~100席未満</c:v>
                </c:pt>
                <c:pt idx="3">
                  <c:v>101~500席未満</c:v>
                </c:pt>
                <c:pt idx="4">
                  <c:v>501席以上</c:v>
                </c:pt>
              </c:strCache>
            </c:strRef>
          </c:cat>
          <c:val>
            <c:numRef>
              <c:f>簡易グラフ!$C$85:$C$89</c:f>
              <c:numCache>
                <c:formatCode>General</c:formatCode>
                <c:ptCount val="5"/>
                <c:pt idx="0">
                  <c:v>16</c:v>
                </c:pt>
                <c:pt idx="1">
                  <c:v>11</c:v>
                </c:pt>
                <c:pt idx="2">
                  <c:v>24</c:v>
                </c:pt>
                <c:pt idx="3">
                  <c:v>27</c:v>
                </c:pt>
                <c:pt idx="4">
                  <c:v>16</c:v>
                </c:pt>
              </c:numCache>
            </c:numRef>
          </c:val>
          <c:extLst>
            <c:ext xmlns:c16="http://schemas.microsoft.com/office/drawing/2014/chart" uri="{C3380CC4-5D6E-409C-BE32-E72D297353CC}">
              <c16:uniqueId val="{00000001-1DD3-4F5B-AAC3-EBBD19E42C67}"/>
            </c:ext>
          </c:extLst>
        </c:ser>
        <c:dLbls>
          <c:showLegendKey val="0"/>
          <c:showVal val="0"/>
          <c:showCatName val="0"/>
          <c:showSerName val="0"/>
          <c:showPercent val="0"/>
          <c:showBubbleSize val="0"/>
        </c:dLbls>
        <c:gapWidth val="150"/>
        <c:overlap val="100"/>
        <c:axId val="690671760"/>
        <c:axId val="690674160"/>
      </c:barChart>
      <c:catAx>
        <c:axId val="69067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0674160"/>
        <c:crosses val="autoZero"/>
        <c:auto val="1"/>
        <c:lblAlgn val="ctr"/>
        <c:lblOffset val="100"/>
        <c:noMultiLvlLbl val="0"/>
      </c:catAx>
      <c:valAx>
        <c:axId val="6906741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9067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簡易グラフ!$B$147</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簡易グラフ!$A$148:$A$152</c:f>
              <c:strCache>
                <c:ptCount val="5"/>
                <c:pt idx="0">
                  <c:v>1~20席未満</c:v>
                </c:pt>
                <c:pt idx="1">
                  <c:v>21~50席未満</c:v>
                </c:pt>
                <c:pt idx="2">
                  <c:v>51~100席未満</c:v>
                </c:pt>
                <c:pt idx="3">
                  <c:v>101~500席未満</c:v>
                </c:pt>
                <c:pt idx="4">
                  <c:v>501席以上</c:v>
                </c:pt>
              </c:strCache>
            </c:strRef>
          </c:cat>
          <c:val>
            <c:numRef>
              <c:f>簡易グラフ!$B$148:$B$152</c:f>
              <c:numCache>
                <c:formatCode>General</c:formatCode>
                <c:ptCount val="5"/>
                <c:pt idx="0">
                  <c:v>20</c:v>
                </c:pt>
                <c:pt idx="1">
                  <c:v>13</c:v>
                </c:pt>
                <c:pt idx="2">
                  <c:v>7</c:v>
                </c:pt>
                <c:pt idx="3">
                  <c:v>10</c:v>
                </c:pt>
                <c:pt idx="4">
                  <c:v>10</c:v>
                </c:pt>
              </c:numCache>
            </c:numRef>
          </c:val>
          <c:extLst>
            <c:ext xmlns:c16="http://schemas.microsoft.com/office/drawing/2014/chart" uri="{C3380CC4-5D6E-409C-BE32-E72D297353CC}">
              <c16:uniqueId val="{00000000-306C-47A3-85AB-EAE4EA4CBF44}"/>
            </c:ext>
          </c:extLst>
        </c:ser>
        <c:ser>
          <c:idx val="1"/>
          <c:order val="1"/>
          <c:tx>
            <c:strRef>
              <c:f>簡易グラフ!$C$147</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簡易グラフ!$A$148:$A$152</c:f>
              <c:strCache>
                <c:ptCount val="5"/>
                <c:pt idx="0">
                  <c:v>1~20席未満</c:v>
                </c:pt>
                <c:pt idx="1">
                  <c:v>21~50席未満</c:v>
                </c:pt>
                <c:pt idx="2">
                  <c:v>51~100席未満</c:v>
                </c:pt>
                <c:pt idx="3">
                  <c:v>101~500席未満</c:v>
                </c:pt>
                <c:pt idx="4">
                  <c:v>501席以上</c:v>
                </c:pt>
              </c:strCache>
            </c:strRef>
          </c:cat>
          <c:val>
            <c:numRef>
              <c:f>簡易グラフ!$C$148:$C$152</c:f>
              <c:numCache>
                <c:formatCode>General</c:formatCode>
                <c:ptCount val="5"/>
                <c:pt idx="0">
                  <c:v>13</c:v>
                </c:pt>
                <c:pt idx="1">
                  <c:v>5</c:v>
                </c:pt>
                <c:pt idx="2">
                  <c:v>7</c:v>
                </c:pt>
                <c:pt idx="3">
                  <c:v>5</c:v>
                </c:pt>
                <c:pt idx="4">
                  <c:v>8</c:v>
                </c:pt>
              </c:numCache>
            </c:numRef>
          </c:val>
          <c:extLst>
            <c:ext xmlns:c16="http://schemas.microsoft.com/office/drawing/2014/chart" uri="{C3380CC4-5D6E-409C-BE32-E72D297353CC}">
              <c16:uniqueId val="{00000001-306C-47A3-85AB-EAE4EA4CBF44}"/>
            </c:ext>
          </c:extLst>
        </c:ser>
        <c:dLbls>
          <c:showLegendKey val="0"/>
          <c:showVal val="0"/>
          <c:showCatName val="0"/>
          <c:showSerName val="0"/>
          <c:showPercent val="0"/>
          <c:showBubbleSize val="0"/>
        </c:dLbls>
        <c:gapWidth val="150"/>
        <c:overlap val="100"/>
        <c:axId val="795217152"/>
        <c:axId val="795222912"/>
      </c:barChart>
      <c:catAx>
        <c:axId val="795217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95222912"/>
        <c:crosses val="autoZero"/>
        <c:auto val="1"/>
        <c:lblAlgn val="ctr"/>
        <c:lblOffset val="100"/>
        <c:noMultiLvlLbl val="0"/>
      </c:catAx>
      <c:valAx>
        <c:axId val="795222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95217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簡易グラフ!$B$97</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簡易グラフ!$A$98:$A$102</c:f>
              <c:strCache>
                <c:ptCount val="5"/>
                <c:pt idx="0">
                  <c:v>1~20席未満</c:v>
                </c:pt>
                <c:pt idx="1">
                  <c:v>21~50席未満</c:v>
                </c:pt>
                <c:pt idx="2">
                  <c:v>51~100席未満</c:v>
                </c:pt>
                <c:pt idx="3">
                  <c:v>101~500席未満</c:v>
                </c:pt>
                <c:pt idx="4">
                  <c:v>501席以上</c:v>
                </c:pt>
              </c:strCache>
            </c:strRef>
          </c:cat>
          <c:val>
            <c:numRef>
              <c:f>簡易グラフ!$B$98:$B$102</c:f>
              <c:numCache>
                <c:formatCode>General</c:formatCode>
                <c:ptCount val="5"/>
                <c:pt idx="0">
                  <c:v>1</c:v>
                </c:pt>
                <c:pt idx="1">
                  <c:v>1</c:v>
                </c:pt>
                <c:pt idx="2">
                  <c:v>1</c:v>
                </c:pt>
                <c:pt idx="3">
                  <c:v>4</c:v>
                </c:pt>
                <c:pt idx="4">
                  <c:v>3</c:v>
                </c:pt>
              </c:numCache>
            </c:numRef>
          </c:val>
          <c:extLst>
            <c:ext xmlns:c16="http://schemas.microsoft.com/office/drawing/2014/chart" uri="{C3380CC4-5D6E-409C-BE32-E72D297353CC}">
              <c16:uniqueId val="{00000000-8AE7-4DDE-B5FE-F137A4DE9E64}"/>
            </c:ext>
          </c:extLst>
        </c:ser>
        <c:ser>
          <c:idx val="1"/>
          <c:order val="1"/>
          <c:tx>
            <c:strRef>
              <c:f>簡易グラフ!$C$97</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簡易グラフ!$A$98:$A$102</c:f>
              <c:strCache>
                <c:ptCount val="5"/>
                <c:pt idx="0">
                  <c:v>1~20席未満</c:v>
                </c:pt>
                <c:pt idx="1">
                  <c:v>21~50席未満</c:v>
                </c:pt>
                <c:pt idx="2">
                  <c:v>51~100席未満</c:v>
                </c:pt>
                <c:pt idx="3">
                  <c:v>101~500席未満</c:v>
                </c:pt>
                <c:pt idx="4">
                  <c:v>501席以上</c:v>
                </c:pt>
              </c:strCache>
            </c:strRef>
          </c:cat>
          <c:val>
            <c:numRef>
              <c:f>簡易グラフ!$C$98:$C$102</c:f>
              <c:numCache>
                <c:formatCode>General</c:formatCode>
                <c:ptCount val="5"/>
                <c:pt idx="0">
                  <c:v>15</c:v>
                </c:pt>
                <c:pt idx="1">
                  <c:v>7</c:v>
                </c:pt>
                <c:pt idx="2">
                  <c:v>15</c:v>
                </c:pt>
                <c:pt idx="3">
                  <c:v>15</c:v>
                </c:pt>
                <c:pt idx="4">
                  <c:v>7</c:v>
                </c:pt>
              </c:numCache>
            </c:numRef>
          </c:val>
          <c:extLst>
            <c:ext xmlns:c16="http://schemas.microsoft.com/office/drawing/2014/chart" uri="{C3380CC4-5D6E-409C-BE32-E72D297353CC}">
              <c16:uniqueId val="{00000001-8AE7-4DDE-B5FE-F137A4DE9E64}"/>
            </c:ext>
          </c:extLst>
        </c:ser>
        <c:dLbls>
          <c:showLegendKey val="0"/>
          <c:showVal val="0"/>
          <c:showCatName val="0"/>
          <c:showSerName val="0"/>
          <c:showPercent val="0"/>
          <c:showBubbleSize val="0"/>
        </c:dLbls>
        <c:gapWidth val="150"/>
        <c:overlap val="100"/>
        <c:axId val="1204710031"/>
        <c:axId val="1204709071"/>
      </c:barChart>
      <c:catAx>
        <c:axId val="12047100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4709071"/>
        <c:crosses val="autoZero"/>
        <c:auto val="1"/>
        <c:lblAlgn val="ctr"/>
        <c:lblOffset val="100"/>
        <c:noMultiLvlLbl val="0"/>
      </c:catAx>
      <c:valAx>
        <c:axId val="12047090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04710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65867548973862E-2"/>
          <c:y val="5.0647390474724864E-2"/>
          <c:w val="0.49529084192542794"/>
          <c:h val="0.78162740692398391"/>
        </c:manualLayout>
      </c:layout>
      <c:pieChart>
        <c:varyColors val="1"/>
        <c:ser>
          <c:idx val="0"/>
          <c:order val="0"/>
          <c:tx>
            <c:strRef>
              <c:f>Sheet3!$B$15</c:f>
              <c:strCache>
                <c:ptCount val="1"/>
                <c:pt idx="0">
                  <c:v>個数 / 【ENQ1】業種</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1C6E-4707-A2C1-5C7070A10B1C}"/>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1C6E-4707-A2C1-5C7070A10B1C}"/>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1C6E-4707-A2C1-5C7070A10B1C}"/>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1C6E-4707-A2C1-5C7070A10B1C}"/>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1C6E-4707-A2C1-5C7070A10B1C}"/>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1C6E-4707-A2C1-5C7070A10B1C}"/>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1C6E-4707-A2C1-5C7070A10B1C}"/>
              </c:ext>
            </c:extLst>
          </c:dPt>
          <c:dPt>
            <c:idx val="7"/>
            <c:bubble3D val="0"/>
            <c:spPr>
              <a:solidFill>
                <a:schemeClr val="accent2">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F-1C6E-4707-A2C1-5C7070A10B1C}"/>
              </c:ext>
            </c:extLst>
          </c:dPt>
          <c:dPt>
            <c:idx val="8"/>
            <c:bubble3D val="0"/>
            <c:spPr>
              <a:solidFill>
                <a:schemeClr val="accent3">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1-1C6E-4707-A2C1-5C7070A10B1C}"/>
              </c:ext>
            </c:extLst>
          </c:dPt>
          <c:dPt>
            <c:idx val="9"/>
            <c:bubble3D val="0"/>
            <c:spPr>
              <a:solidFill>
                <a:schemeClr val="accent4">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3-1C6E-4707-A2C1-5C7070A10B1C}"/>
              </c:ext>
            </c:extLst>
          </c:dPt>
          <c:dPt>
            <c:idx val="10"/>
            <c:bubble3D val="0"/>
            <c:spPr>
              <a:solidFill>
                <a:schemeClr val="accent5">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5-1C6E-4707-A2C1-5C7070A10B1C}"/>
              </c:ext>
            </c:extLst>
          </c:dPt>
          <c:dPt>
            <c:idx val="11"/>
            <c:bubble3D val="0"/>
            <c:spPr>
              <a:solidFill>
                <a:schemeClr val="accent6">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7-1C6E-4707-A2C1-5C7070A10B1C}"/>
              </c:ext>
            </c:extLst>
          </c:dPt>
          <c:dPt>
            <c:idx val="12"/>
            <c:bubble3D val="0"/>
            <c:spPr>
              <a:solidFill>
                <a:schemeClr val="accent1">
                  <a:lumMod val="80000"/>
                  <a:lumOff val="2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9-1C6E-4707-A2C1-5C7070A10B1C}"/>
              </c:ext>
            </c:extLst>
          </c:dPt>
          <c:dPt>
            <c:idx val="13"/>
            <c:bubble3D val="0"/>
            <c:spPr>
              <a:solidFill>
                <a:schemeClr val="accent2">
                  <a:lumMod val="80000"/>
                  <a:lumOff val="2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B-1C6E-4707-A2C1-5C7070A10B1C}"/>
              </c:ext>
            </c:extLst>
          </c:dPt>
          <c:dPt>
            <c:idx val="14"/>
            <c:bubble3D val="0"/>
            <c:spPr>
              <a:solidFill>
                <a:schemeClr val="accent3">
                  <a:lumMod val="80000"/>
                  <a:lumOff val="2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D-1C6E-4707-A2C1-5C7070A10B1C}"/>
              </c:ext>
            </c:extLst>
          </c:dPt>
          <c:dPt>
            <c:idx val="15"/>
            <c:bubble3D val="0"/>
            <c:spPr>
              <a:solidFill>
                <a:schemeClr val="accent4">
                  <a:lumMod val="80000"/>
                  <a:lumOff val="2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1F-1C6E-4707-A2C1-5C7070A10B1C}"/>
              </c:ext>
            </c:extLst>
          </c:dPt>
          <c:dPt>
            <c:idx val="16"/>
            <c:bubble3D val="0"/>
            <c:spPr>
              <a:solidFill>
                <a:schemeClr val="accent5">
                  <a:lumMod val="80000"/>
                  <a:lumOff val="2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21-1C6E-4707-A2C1-5C7070A10B1C}"/>
              </c:ext>
            </c:extLst>
          </c:dPt>
          <c:dPt>
            <c:idx val="17"/>
            <c:bubble3D val="0"/>
            <c:spPr>
              <a:solidFill>
                <a:schemeClr val="accent6">
                  <a:lumMod val="80000"/>
                  <a:lumOff val="2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23-1C6E-4707-A2C1-5C7070A10B1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ja-JP"/>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Sheet3!$A$16:$A$33</c:f>
              <c:strCache>
                <c:ptCount val="18"/>
                <c:pt idx="0">
                  <c:v>IT・インターネット・情報サービス</c:v>
                </c:pt>
                <c:pt idx="1">
                  <c:v>エネルギー・電力・ガス・水道</c:v>
                </c:pt>
                <c:pt idx="2">
                  <c:v>その他</c:v>
                </c:pt>
                <c:pt idx="3">
                  <c:v>テレマーケティング・人材派遣</c:v>
                </c:pt>
                <c:pt idx="4">
                  <c:v>医療・福祉</c:v>
                </c:pt>
                <c:pt idx="5">
                  <c:v>官公庁・公共・自治体・独立行政法人</c:v>
                </c:pt>
                <c:pt idx="6">
                  <c:v>銀行・証券・クレジットカード・保険・リース</c:v>
                </c:pt>
                <c:pt idx="7">
                  <c:v>建設・不動産・住宅機器</c:v>
                </c:pt>
                <c:pt idx="8">
                  <c:v>研究・調査機関・コンサルティング</c:v>
                </c:pt>
                <c:pt idx="9">
                  <c:v>個人</c:v>
                </c:pt>
                <c:pt idx="10">
                  <c:v>広告・出版・教育・学習支援</c:v>
                </c:pt>
                <c:pt idx="11">
                  <c:v>食品・飲料・生協</c:v>
                </c:pt>
                <c:pt idx="12">
                  <c:v>製造</c:v>
                </c:pt>
                <c:pt idx="13">
                  <c:v>製薬・医療機器</c:v>
                </c:pt>
                <c:pt idx="14">
                  <c:v>通信・ISP・CATV・放送</c:v>
                </c:pt>
                <c:pt idx="15">
                  <c:v>通販・卸売・小売・流通</c:v>
                </c:pt>
                <c:pt idx="16">
                  <c:v>物流・運輸・鉄道・郵便</c:v>
                </c:pt>
                <c:pt idx="17">
                  <c:v>旅行・エンターテインメント・ホテル</c:v>
                </c:pt>
              </c:strCache>
            </c:strRef>
          </c:cat>
          <c:val>
            <c:numRef>
              <c:f>Sheet3!$B$16:$B$33</c:f>
              <c:numCache>
                <c:formatCode>General</c:formatCode>
                <c:ptCount val="18"/>
                <c:pt idx="0">
                  <c:v>472</c:v>
                </c:pt>
                <c:pt idx="1">
                  <c:v>25</c:v>
                </c:pt>
                <c:pt idx="2">
                  <c:v>76</c:v>
                </c:pt>
                <c:pt idx="3">
                  <c:v>77</c:v>
                </c:pt>
                <c:pt idx="4">
                  <c:v>15</c:v>
                </c:pt>
                <c:pt idx="5">
                  <c:v>15</c:v>
                </c:pt>
                <c:pt idx="6">
                  <c:v>81</c:v>
                </c:pt>
                <c:pt idx="7">
                  <c:v>29</c:v>
                </c:pt>
                <c:pt idx="8">
                  <c:v>41</c:v>
                </c:pt>
                <c:pt idx="9">
                  <c:v>5</c:v>
                </c:pt>
                <c:pt idx="10">
                  <c:v>24</c:v>
                </c:pt>
                <c:pt idx="11">
                  <c:v>16</c:v>
                </c:pt>
                <c:pt idx="12">
                  <c:v>96</c:v>
                </c:pt>
                <c:pt idx="13">
                  <c:v>16</c:v>
                </c:pt>
                <c:pt idx="14">
                  <c:v>52</c:v>
                </c:pt>
                <c:pt idx="15">
                  <c:v>94</c:v>
                </c:pt>
                <c:pt idx="16">
                  <c:v>12</c:v>
                </c:pt>
                <c:pt idx="17">
                  <c:v>13</c:v>
                </c:pt>
              </c:numCache>
            </c:numRef>
          </c:val>
          <c:extLst>
            <c:ext xmlns:c16="http://schemas.microsoft.com/office/drawing/2014/chart" uri="{C3380CC4-5D6E-409C-BE32-E72D297353CC}">
              <c16:uniqueId val="{00000024-1C6E-4707-A2C1-5C7070A10B1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55399852925677517"/>
          <c:y val="1.061741960577141E-3"/>
          <c:w val="0.44373767970114214"/>
          <c:h val="0.99893825803942282"/>
        </c:manualLayout>
      </c:layout>
      <c:overlay val="0"/>
      <c:spPr>
        <a:solidFill>
          <a:schemeClr val="lt1">
            <a:alpha val="78000"/>
          </a:schemeClr>
        </a:solidFill>
        <a:ln>
          <a:noFill/>
        </a:ln>
        <a:effectLst/>
      </c:spPr>
      <c:txPr>
        <a:bodyPr rot="0" spcFirstLastPara="1" vertOverflow="ellipsis" vert="horz" wrap="square" anchor="ctr" anchorCtr="1"/>
        <a:lstStyle/>
        <a:p>
          <a:pPr>
            <a:defRPr sz="1050" b="0" i="0" u="none" strike="noStrike" kern="1200" baseline="0">
              <a:solidFill>
                <a:schemeClr val="dk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9656317718618"/>
          <c:y val="7.498439252171832E-3"/>
          <c:w val="0.51713972048310763"/>
          <c:h val="0.8164401543721489"/>
        </c:manualLayout>
      </c:layout>
      <c:pieChart>
        <c:varyColors val="1"/>
        <c:ser>
          <c:idx val="0"/>
          <c:order val="0"/>
          <c:tx>
            <c:strRef>
              <c:f>簡易グラフ!$A$11</c:f>
              <c:strCache>
                <c:ptCount val="1"/>
                <c:pt idx="0">
                  <c:v>総計</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055-49CA-9394-F900EBA33FC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055-49CA-9394-F900EBA33FC1}"/>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055-49CA-9394-F900EBA33FC1}"/>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055-49CA-9394-F900EBA33FC1}"/>
              </c:ext>
            </c:extLst>
          </c:dPt>
          <c:dLbls>
            <c:dLbl>
              <c:idx val="1"/>
              <c:layout>
                <c:manualLayout>
                  <c:x val="8.9501094303109527E-2"/>
                  <c:y val="5.23902437115066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55-49CA-9394-F900EBA33FC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簡易グラフ!$B$2:$E$2</c:f>
              <c:strCache>
                <c:ptCount val="4"/>
                <c:pt idx="0">
                  <c:v>使っている</c:v>
                </c:pt>
                <c:pt idx="1">
                  <c:v>半年以内に使う予定</c:v>
                </c:pt>
                <c:pt idx="2">
                  <c:v>使っていない</c:v>
                </c:pt>
                <c:pt idx="3">
                  <c:v>わからない</c:v>
                </c:pt>
              </c:strCache>
            </c:strRef>
          </c:cat>
          <c:val>
            <c:numRef>
              <c:f>簡易グラフ!$B$11:$E$11</c:f>
              <c:numCache>
                <c:formatCode>0.0%</c:formatCode>
                <c:ptCount val="4"/>
                <c:pt idx="0">
                  <c:v>0.73943054357204485</c:v>
                </c:pt>
                <c:pt idx="1">
                  <c:v>2.4158757549611734E-2</c:v>
                </c:pt>
                <c:pt idx="2">
                  <c:v>0.13891285591026747</c:v>
                </c:pt>
                <c:pt idx="3">
                  <c:v>9.7497842968075926E-2</c:v>
                </c:pt>
              </c:numCache>
            </c:numRef>
          </c:val>
          <c:extLst>
            <c:ext xmlns:c16="http://schemas.microsoft.com/office/drawing/2014/chart" uri="{C3380CC4-5D6E-409C-BE32-E72D297353CC}">
              <c16:uniqueId val="{00000008-F055-49CA-9394-F900EBA33FC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簡易グラフ!$B$2</c:f>
              <c:strCache>
                <c:ptCount val="1"/>
                <c:pt idx="0">
                  <c:v>使っている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簡易グラフ!$A$3:$A$7</c:f>
              <c:strCache>
                <c:ptCount val="5"/>
                <c:pt idx="0">
                  <c:v>1~20席未満</c:v>
                </c:pt>
                <c:pt idx="1">
                  <c:v>21~50席未満</c:v>
                </c:pt>
                <c:pt idx="2">
                  <c:v>51~100席未満</c:v>
                </c:pt>
                <c:pt idx="3">
                  <c:v>101~500席未満</c:v>
                </c:pt>
                <c:pt idx="4">
                  <c:v>501席以上</c:v>
                </c:pt>
              </c:strCache>
            </c:strRef>
          </c:cat>
          <c:val>
            <c:numRef>
              <c:f>簡易グラフ!$B$3:$B$7</c:f>
              <c:numCache>
                <c:formatCode>General</c:formatCode>
                <c:ptCount val="5"/>
                <c:pt idx="0">
                  <c:v>108</c:v>
                </c:pt>
                <c:pt idx="1">
                  <c:v>68</c:v>
                </c:pt>
                <c:pt idx="2">
                  <c:v>87</c:v>
                </c:pt>
                <c:pt idx="3">
                  <c:v>104</c:v>
                </c:pt>
                <c:pt idx="4">
                  <c:v>64</c:v>
                </c:pt>
              </c:numCache>
            </c:numRef>
          </c:val>
          <c:extLst>
            <c:ext xmlns:c16="http://schemas.microsoft.com/office/drawing/2014/chart" uri="{C3380CC4-5D6E-409C-BE32-E72D297353CC}">
              <c16:uniqueId val="{00000000-A519-41C6-8ED4-A6E29BB2DB25}"/>
            </c:ext>
          </c:extLst>
        </c:ser>
        <c:ser>
          <c:idx val="1"/>
          <c:order val="1"/>
          <c:tx>
            <c:strRef>
              <c:f>簡易グラフ!$C$2</c:f>
              <c:strCache>
                <c:ptCount val="1"/>
                <c:pt idx="0">
                  <c:v>半年以内に使う予定</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簡易グラフ!$A$3:$A$7</c:f>
              <c:strCache>
                <c:ptCount val="5"/>
                <c:pt idx="0">
                  <c:v>1~20席未満</c:v>
                </c:pt>
                <c:pt idx="1">
                  <c:v>21~50席未満</c:v>
                </c:pt>
                <c:pt idx="2">
                  <c:v>51~100席未満</c:v>
                </c:pt>
                <c:pt idx="3">
                  <c:v>101~500席未満</c:v>
                </c:pt>
                <c:pt idx="4">
                  <c:v>501席以上</c:v>
                </c:pt>
              </c:strCache>
            </c:strRef>
          </c:cat>
          <c:val>
            <c:numRef>
              <c:f>簡易グラフ!$C$3:$C$7</c:f>
              <c:numCache>
                <c:formatCode>General</c:formatCode>
                <c:ptCount val="5"/>
                <c:pt idx="0">
                  <c:v>6</c:v>
                </c:pt>
                <c:pt idx="1">
                  <c:v>5</c:v>
                </c:pt>
                <c:pt idx="2">
                  <c:v>2</c:v>
                </c:pt>
                <c:pt idx="3">
                  <c:v>1</c:v>
                </c:pt>
              </c:numCache>
            </c:numRef>
          </c:val>
          <c:extLst>
            <c:ext xmlns:c16="http://schemas.microsoft.com/office/drawing/2014/chart" uri="{C3380CC4-5D6E-409C-BE32-E72D297353CC}">
              <c16:uniqueId val="{00000001-A519-41C6-8ED4-A6E29BB2DB25}"/>
            </c:ext>
          </c:extLst>
        </c:ser>
        <c:ser>
          <c:idx val="2"/>
          <c:order val="2"/>
          <c:tx>
            <c:strRef>
              <c:f>簡易グラフ!$D$2</c:f>
              <c:strCache>
                <c:ptCount val="1"/>
                <c:pt idx="0">
                  <c:v>使っていない</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簡易グラフ!$A$3:$A$7</c:f>
              <c:strCache>
                <c:ptCount val="5"/>
                <c:pt idx="0">
                  <c:v>1~20席未満</c:v>
                </c:pt>
                <c:pt idx="1">
                  <c:v>21~50席未満</c:v>
                </c:pt>
                <c:pt idx="2">
                  <c:v>51~100席未満</c:v>
                </c:pt>
                <c:pt idx="3">
                  <c:v>101~500席未満</c:v>
                </c:pt>
                <c:pt idx="4">
                  <c:v>501席以上</c:v>
                </c:pt>
              </c:strCache>
            </c:strRef>
          </c:cat>
          <c:val>
            <c:numRef>
              <c:f>簡易グラフ!$D$3:$D$7</c:f>
              <c:numCache>
                <c:formatCode>General</c:formatCode>
                <c:ptCount val="5"/>
                <c:pt idx="0">
                  <c:v>30</c:v>
                </c:pt>
                <c:pt idx="1">
                  <c:v>29</c:v>
                </c:pt>
                <c:pt idx="2">
                  <c:v>24</c:v>
                </c:pt>
                <c:pt idx="3">
                  <c:v>17</c:v>
                </c:pt>
                <c:pt idx="4">
                  <c:v>4</c:v>
                </c:pt>
              </c:numCache>
            </c:numRef>
          </c:val>
          <c:extLst>
            <c:ext xmlns:c16="http://schemas.microsoft.com/office/drawing/2014/chart" uri="{C3380CC4-5D6E-409C-BE32-E72D297353CC}">
              <c16:uniqueId val="{00000002-A519-41C6-8ED4-A6E29BB2DB25}"/>
            </c:ext>
          </c:extLst>
        </c:ser>
        <c:ser>
          <c:idx val="3"/>
          <c:order val="3"/>
          <c:tx>
            <c:strRef>
              <c:f>簡易グラフ!$E$2</c:f>
              <c:strCache>
                <c:ptCount val="1"/>
                <c:pt idx="0">
                  <c:v>わからない</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簡易グラフ!$A$3:$A$7</c:f>
              <c:strCache>
                <c:ptCount val="5"/>
                <c:pt idx="0">
                  <c:v>1~20席未満</c:v>
                </c:pt>
                <c:pt idx="1">
                  <c:v>21~50席未満</c:v>
                </c:pt>
                <c:pt idx="2">
                  <c:v>51~100席未満</c:v>
                </c:pt>
                <c:pt idx="3">
                  <c:v>101~500席未満</c:v>
                </c:pt>
                <c:pt idx="4">
                  <c:v>501席以上</c:v>
                </c:pt>
              </c:strCache>
            </c:strRef>
          </c:cat>
          <c:val>
            <c:numRef>
              <c:f>簡易グラフ!$E$3:$E$7</c:f>
              <c:numCache>
                <c:formatCode>General</c:formatCode>
                <c:ptCount val="5"/>
                <c:pt idx="0">
                  <c:v>15</c:v>
                </c:pt>
                <c:pt idx="1">
                  <c:v>13</c:v>
                </c:pt>
                <c:pt idx="2">
                  <c:v>10</c:v>
                </c:pt>
                <c:pt idx="3">
                  <c:v>10</c:v>
                </c:pt>
                <c:pt idx="4">
                  <c:v>6</c:v>
                </c:pt>
              </c:numCache>
            </c:numRef>
          </c:val>
          <c:extLst>
            <c:ext xmlns:c16="http://schemas.microsoft.com/office/drawing/2014/chart" uri="{C3380CC4-5D6E-409C-BE32-E72D297353CC}">
              <c16:uniqueId val="{00000003-A519-41C6-8ED4-A6E29BB2DB25}"/>
            </c:ext>
          </c:extLst>
        </c:ser>
        <c:dLbls>
          <c:showLegendKey val="0"/>
          <c:showVal val="0"/>
          <c:showCatName val="0"/>
          <c:showSerName val="0"/>
          <c:showPercent val="0"/>
          <c:showBubbleSize val="0"/>
        </c:dLbls>
        <c:gapWidth val="150"/>
        <c:overlap val="100"/>
        <c:axId val="1212676639"/>
        <c:axId val="1212672319"/>
      </c:barChart>
      <c:catAx>
        <c:axId val="12126766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212672319"/>
        <c:crosses val="autoZero"/>
        <c:auto val="1"/>
        <c:lblAlgn val="ctr"/>
        <c:lblOffset val="100"/>
        <c:noMultiLvlLbl val="0"/>
      </c:catAx>
      <c:valAx>
        <c:axId val="12126723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212676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38877975631911"/>
          <c:y val="8.7231126024047312E-2"/>
          <c:w val="0.69257739328351697"/>
          <c:h val="0.79904473586378366"/>
        </c:manualLayout>
      </c:layout>
      <c:barChart>
        <c:barDir val="bar"/>
        <c:grouping val="stacked"/>
        <c:varyColors val="0"/>
        <c:ser>
          <c:idx val="0"/>
          <c:order val="0"/>
          <c:tx>
            <c:strRef>
              <c:f>まとめ!$B$2</c:f>
              <c:strCache>
                <c:ptCount val="1"/>
                <c:pt idx="0">
                  <c:v>使っている</c:v>
                </c:pt>
              </c:strCache>
            </c:strRef>
          </c:tx>
          <c:spPr>
            <a:solidFill>
              <a:srgbClr val="0E2841">
                <a:lumMod val="25000"/>
                <a:lumOff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まとめ!$A$3:$A$14</c:f>
              <c:strCache>
                <c:ptCount val="12"/>
                <c:pt idx="0">
                  <c:v>応対履歴の要約・自動入力</c:v>
                </c:pt>
                <c:pt idx="1">
                  <c:v>回答文章の生成</c:v>
                </c:pt>
                <c:pt idx="2">
                  <c:v>自動応答（チャットボット・ボイスボット）</c:v>
                </c:pt>
                <c:pt idx="3">
                  <c:v>データ分析(VOC/インサイト)</c:v>
                </c:pt>
                <c:pt idx="4">
                  <c:v>FAQ作成支援</c:v>
                </c:pt>
                <c:pt idx="5">
                  <c:v>レポート自動作成</c:v>
                </c:pt>
                <c:pt idx="6">
                  <c:v>フィードバック評価(応対品質評価)</c:v>
                </c:pt>
                <c:pt idx="7">
                  <c:v>人材育成・教育支援</c:v>
                </c:pt>
                <c:pt idx="8">
                  <c:v>自動カテゴリー分類</c:v>
                </c:pt>
                <c:pt idx="9">
                  <c:v>呼量・繁閑予測</c:v>
                </c:pt>
                <c:pt idx="10">
                  <c:v>翻訳</c:v>
                </c:pt>
                <c:pt idx="11">
                  <c:v>シフト自動作成</c:v>
                </c:pt>
              </c:strCache>
            </c:strRef>
          </c:cat>
          <c:val>
            <c:numRef>
              <c:f>まとめ!$B$3:$B$14</c:f>
              <c:numCache>
                <c:formatCode>General</c:formatCode>
                <c:ptCount val="12"/>
                <c:pt idx="0">
                  <c:v>210</c:v>
                </c:pt>
                <c:pt idx="1">
                  <c:v>199</c:v>
                </c:pt>
                <c:pt idx="2">
                  <c:v>90</c:v>
                </c:pt>
                <c:pt idx="3">
                  <c:v>104</c:v>
                </c:pt>
                <c:pt idx="4">
                  <c:v>105</c:v>
                </c:pt>
                <c:pt idx="5">
                  <c:v>75</c:v>
                </c:pt>
                <c:pt idx="6">
                  <c:v>34</c:v>
                </c:pt>
                <c:pt idx="7">
                  <c:v>31</c:v>
                </c:pt>
                <c:pt idx="8">
                  <c:v>31</c:v>
                </c:pt>
                <c:pt idx="9">
                  <c:v>9</c:v>
                </c:pt>
                <c:pt idx="10">
                  <c:v>60</c:v>
                </c:pt>
                <c:pt idx="11">
                  <c:v>10</c:v>
                </c:pt>
              </c:numCache>
            </c:numRef>
          </c:val>
          <c:extLst>
            <c:ext xmlns:c16="http://schemas.microsoft.com/office/drawing/2014/chart" uri="{C3380CC4-5D6E-409C-BE32-E72D297353CC}">
              <c16:uniqueId val="{00000000-3F16-4D1F-8689-AFF0432637A7}"/>
            </c:ext>
          </c:extLst>
        </c:ser>
        <c:ser>
          <c:idx val="1"/>
          <c:order val="1"/>
          <c:tx>
            <c:strRef>
              <c:f>まとめ!$C$2</c:f>
              <c:strCache>
                <c:ptCount val="1"/>
                <c:pt idx="0">
                  <c:v>使いたい</c:v>
                </c:pt>
              </c:strCache>
            </c:strRef>
          </c:tx>
          <c:spPr>
            <a:solidFill>
              <a:srgbClr val="4EA72E">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まとめ!$A$3:$A$14</c:f>
              <c:strCache>
                <c:ptCount val="12"/>
                <c:pt idx="0">
                  <c:v>応対履歴の要約・自動入力</c:v>
                </c:pt>
                <c:pt idx="1">
                  <c:v>回答文章の生成</c:v>
                </c:pt>
                <c:pt idx="2">
                  <c:v>自動応答（チャットボット・ボイスボット）</c:v>
                </c:pt>
                <c:pt idx="3">
                  <c:v>データ分析(VOC/インサイト)</c:v>
                </c:pt>
                <c:pt idx="4">
                  <c:v>FAQ作成支援</c:v>
                </c:pt>
                <c:pt idx="5">
                  <c:v>レポート自動作成</c:v>
                </c:pt>
                <c:pt idx="6">
                  <c:v>フィードバック評価(応対品質評価)</c:v>
                </c:pt>
                <c:pt idx="7">
                  <c:v>人材育成・教育支援</c:v>
                </c:pt>
                <c:pt idx="8">
                  <c:v>自動カテゴリー分類</c:v>
                </c:pt>
                <c:pt idx="9">
                  <c:v>呼量・繁閑予測</c:v>
                </c:pt>
                <c:pt idx="10">
                  <c:v>翻訳</c:v>
                </c:pt>
                <c:pt idx="11">
                  <c:v>シフト自動作成</c:v>
                </c:pt>
              </c:strCache>
            </c:strRef>
          </c:cat>
          <c:val>
            <c:numRef>
              <c:f>まとめ!$C$3:$C$14</c:f>
              <c:numCache>
                <c:formatCode>General</c:formatCode>
                <c:ptCount val="12"/>
                <c:pt idx="0">
                  <c:v>302</c:v>
                </c:pt>
                <c:pt idx="1">
                  <c:v>199</c:v>
                </c:pt>
                <c:pt idx="2">
                  <c:v>277</c:v>
                </c:pt>
                <c:pt idx="3">
                  <c:v>224</c:v>
                </c:pt>
                <c:pt idx="4">
                  <c:v>222</c:v>
                </c:pt>
                <c:pt idx="5">
                  <c:v>120</c:v>
                </c:pt>
                <c:pt idx="6">
                  <c:v>124</c:v>
                </c:pt>
                <c:pt idx="7">
                  <c:v>115</c:v>
                </c:pt>
                <c:pt idx="8">
                  <c:v>96</c:v>
                </c:pt>
                <c:pt idx="9">
                  <c:v>94</c:v>
                </c:pt>
                <c:pt idx="10">
                  <c:v>38</c:v>
                </c:pt>
                <c:pt idx="11">
                  <c:v>59</c:v>
                </c:pt>
              </c:numCache>
            </c:numRef>
          </c:val>
          <c:extLst>
            <c:ext xmlns:c16="http://schemas.microsoft.com/office/drawing/2014/chart" uri="{C3380CC4-5D6E-409C-BE32-E72D297353CC}">
              <c16:uniqueId val="{00000001-3F16-4D1F-8689-AFF0432637A7}"/>
            </c:ext>
          </c:extLst>
        </c:ser>
        <c:dLbls>
          <c:showLegendKey val="0"/>
          <c:showVal val="0"/>
          <c:showCatName val="0"/>
          <c:showSerName val="0"/>
          <c:showPercent val="0"/>
          <c:showBubbleSize val="0"/>
        </c:dLbls>
        <c:gapWidth val="150"/>
        <c:overlap val="100"/>
        <c:axId val="1182034111"/>
        <c:axId val="1182036511"/>
      </c:barChart>
      <c:catAx>
        <c:axId val="11820341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182036511"/>
        <c:crosses val="autoZero"/>
        <c:auto val="1"/>
        <c:lblAlgn val="ctr"/>
        <c:lblOffset val="100"/>
        <c:noMultiLvlLbl val="0"/>
      </c:catAx>
      <c:valAx>
        <c:axId val="11820365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182034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簡易グラフ!$B$13</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簡易グラフ!$A$14:$A$18</c:f>
              <c:strCache>
                <c:ptCount val="5"/>
                <c:pt idx="0">
                  <c:v>1~20席未満</c:v>
                </c:pt>
                <c:pt idx="1">
                  <c:v>21~50席未満</c:v>
                </c:pt>
                <c:pt idx="2">
                  <c:v>51~100席未満</c:v>
                </c:pt>
                <c:pt idx="3">
                  <c:v>101~500席未満</c:v>
                </c:pt>
                <c:pt idx="4">
                  <c:v>501席以上</c:v>
                </c:pt>
              </c:strCache>
            </c:strRef>
          </c:cat>
          <c:val>
            <c:numRef>
              <c:f>簡易グラフ!$B$14:$B$18</c:f>
              <c:numCache>
                <c:formatCode>General</c:formatCode>
                <c:ptCount val="5"/>
                <c:pt idx="0">
                  <c:v>50</c:v>
                </c:pt>
                <c:pt idx="1">
                  <c:v>33</c:v>
                </c:pt>
                <c:pt idx="2">
                  <c:v>40</c:v>
                </c:pt>
                <c:pt idx="3">
                  <c:v>52</c:v>
                </c:pt>
                <c:pt idx="4">
                  <c:v>35</c:v>
                </c:pt>
              </c:numCache>
            </c:numRef>
          </c:val>
          <c:extLst>
            <c:ext xmlns:c16="http://schemas.microsoft.com/office/drawing/2014/chart" uri="{C3380CC4-5D6E-409C-BE32-E72D297353CC}">
              <c16:uniqueId val="{00000000-9CDE-4BFF-BB7A-E2F773A166EE}"/>
            </c:ext>
          </c:extLst>
        </c:ser>
        <c:ser>
          <c:idx val="1"/>
          <c:order val="1"/>
          <c:tx>
            <c:strRef>
              <c:f>簡易グラフ!$C$13</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簡易グラフ!$A$14:$A$18</c:f>
              <c:strCache>
                <c:ptCount val="5"/>
                <c:pt idx="0">
                  <c:v>1~20席未満</c:v>
                </c:pt>
                <c:pt idx="1">
                  <c:v>21~50席未満</c:v>
                </c:pt>
                <c:pt idx="2">
                  <c:v>51~100席未満</c:v>
                </c:pt>
                <c:pt idx="3">
                  <c:v>101~500席未満</c:v>
                </c:pt>
                <c:pt idx="4">
                  <c:v>501席以上</c:v>
                </c:pt>
              </c:strCache>
            </c:strRef>
          </c:cat>
          <c:val>
            <c:numRef>
              <c:f>簡易グラフ!$C$14:$C$18</c:f>
              <c:numCache>
                <c:formatCode>General</c:formatCode>
                <c:ptCount val="5"/>
                <c:pt idx="0">
                  <c:v>77</c:v>
                </c:pt>
                <c:pt idx="1">
                  <c:v>63</c:v>
                </c:pt>
                <c:pt idx="2">
                  <c:v>70</c:v>
                </c:pt>
                <c:pt idx="3">
                  <c:v>61</c:v>
                </c:pt>
                <c:pt idx="4">
                  <c:v>31</c:v>
                </c:pt>
              </c:numCache>
            </c:numRef>
          </c:val>
          <c:extLst>
            <c:ext xmlns:c16="http://schemas.microsoft.com/office/drawing/2014/chart" uri="{C3380CC4-5D6E-409C-BE32-E72D297353CC}">
              <c16:uniqueId val="{00000001-9CDE-4BFF-BB7A-E2F773A166EE}"/>
            </c:ext>
          </c:extLst>
        </c:ser>
        <c:dLbls>
          <c:showLegendKey val="0"/>
          <c:showVal val="0"/>
          <c:showCatName val="0"/>
          <c:showSerName val="0"/>
          <c:showPercent val="0"/>
          <c:showBubbleSize val="0"/>
        </c:dLbls>
        <c:gapWidth val="150"/>
        <c:overlap val="100"/>
        <c:axId val="1213035983"/>
        <c:axId val="1213028783"/>
      </c:barChart>
      <c:catAx>
        <c:axId val="121303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13028783"/>
        <c:crosses val="autoZero"/>
        <c:auto val="1"/>
        <c:lblAlgn val="ctr"/>
        <c:lblOffset val="100"/>
        <c:noMultiLvlLbl val="0"/>
      </c:catAx>
      <c:valAx>
        <c:axId val="12130287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13035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簡易グラフ!$B$40</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簡易グラフ!$A$41:$A$45</c:f>
              <c:strCache>
                <c:ptCount val="5"/>
                <c:pt idx="0">
                  <c:v>1~20席未満</c:v>
                </c:pt>
                <c:pt idx="1">
                  <c:v>21~50席未満</c:v>
                </c:pt>
                <c:pt idx="2">
                  <c:v>51~100席未満</c:v>
                </c:pt>
                <c:pt idx="3">
                  <c:v>101~500席未満</c:v>
                </c:pt>
                <c:pt idx="4">
                  <c:v>501席以上</c:v>
                </c:pt>
              </c:strCache>
            </c:strRef>
          </c:cat>
          <c:val>
            <c:numRef>
              <c:f>簡易グラフ!$B$41:$B$45</c:f>
              <c:numCache>
                <c:formatCode>General</c:formatCode>
                <c:ptCount val="5"/>
                <c:pt idx="0">
                  <c:v>67</c:v>
                </c:pt>
                <c:pt idx="1">
                  <c:v>35</c:v>
                </c:pt>
                <c:pt idx="2">
                  <c:v>36</c:v>
                </c:pt>
                <c:pt idx="3">
                  <c:v>35</c:v>
                </c:pt>
                <c:pt idx="4">
                  <c:v>26</c:v>
                </c:pt>
              </c:numCache>
            </c:numRef>
          </c:val>
          <c:extLst>
            <c:ext xmlns:c16="http://schemas.microsoft.com/office/drawing/2014/chart" uri="{C3380CC4-5D6E-409C-BE32-E72D297353CC}">
              <c16:uniqueId val="{00000000-0ACC-49EB-83C2-BDCCABC4170B}"/>
            </c:ext>
          </c:extLst>
        </c:ser>
        <c:ser>
          <c:idx val="1"/>
          <c:order val="1"/>
          <c:tx>
            <c:strRef>
              <c:f>簡易グラフ!$C$40</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簡易グラフ!$A$41:$A$45</c:f>
              <c:strCache>
                <c:ptCount val="5"/>
                <c:pt idx="0">
                  <c:v>1~20席未満</c:v>
                </c:pt>
                <c:pt idx="1">
                  <c:v>21~50席未満</c:v>
                </c:pt>
                <c:pt idx="2">
                  <c:v>51~100席未満</c:v>
                </c:pt>
                <c:pt idx="3">
                  <c:v>101~500席未満</c:v>
                </c:pt>
                <c:pt idx="4">
                  <c:v>501席以上</c:v>
                </c:pt>
              </c:strCache>
            </c:strRef>
          </c:cat>
          <c:val>
            <c:numRef>
              <c:f>簡易グラフ!$C$41:$C$45</c:f>
              <c:numCache>
                <c:formatCode>General</c:formatCode>
                <c:ptCount val="5"/>
                <c:pt idx="0">
                  <c:v>61</c:v>
                </c:pt>
                <c:pt idx="1">
                  <c:v>36</c:v>
                </c:pt>
                <c:pt idx="2">
                  <c:v>37</c:v>
                </c:pt>
                <c:pt idx="3">
                  <c:v>39</c:v>
                </c:pt>
                <c:pt idx="4">
                  <c:v>26</c:v>
                </c:pt>
              </c:numCache>
            </c:numRef>
          </c:val>
          <c:extLst>
            <c:ext xmlns:c16="http://schemas.microsoft.com/office/drawing/2014/chart" uri="{C3380CC4-5D6E-409C-BE32-E72D297353CC}">
              <c16:uniqueId val="{00000001-0ACC-49EB-83C2-BDCCABC4170B}"/>
            </c:ext>
          </c:extLst>
        </c:ser>
        <c:dLbls>
          <c:showLegendKey val="0"/>
          <c:showVal val="0"/>
          <c:showCatName val="0"/>
          <c:showSerName val="0"/>
          <c:showPercent val="0"/>
          <c:showBubbleSize val="0"/>
        </c:dLbls>
        <c:gapWidth val="150"/>
        <c:overlap val="100"/>
        <c:axId val="1296210879"/>
        <c:axId val="1296213759"/>
      </c:barChart>
      <c:catAx>
        <c:axId val="12962108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6213759"/>
        <c:crosses val="autoZero"/>
        <c:auto val="1"/>
        <c:lblAlgn val="ctr"/>
        <c:lblOffset val="100"/>
        <c:noMultiLvlLbl val="0"/>
      </c:catAx>
      <c:valAx>
        <c:axId val="12962137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96210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簡易グラフ!$B$27</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簡易グラフ!$A$28:$A$32</c:f>
              <c:strCache>
                <c:ptCount val="5"/>
                <c:pt idx="0">
                  <c:v>1~20席未満</c:v>
                </c:pt>
                <c:pt idx="1">
                  <c:v>21~50席未満</c:v>
                </c:pt>
                <c:pt idx="2">
                  <c:v>51~100席未満</c:v>
                </c:pt>
                <c:pt idx="3">
                  <c:v>101~500席未満</c:v>
                </c:pt>
                <c:pt idx="4">
                  <c:v>501席以上</c:v>
                </c:pt>
              </c:strCache>
            </c:strRef>
          </c:cat>
          <c:val>
            <c:numRef>
              <c:f>簡易グラフ!$B$28:$B$32</c:f>
              <c:numCache>
                <c:formatCode>General</c:formatCode>
                <c:ptCount val="5"/>
                <c:pt idx="0">
                  <c:v>20</c:v>
                </c:pt>
                <c:pt idx="1">
                  <c:v>17</c:v>
                </c:pt>
                <c:pt idx="2">
                  <c:v>10</c:v>
                </c:pt>
                <c:pt idx="3">
                  <c:v>19</c:v>
                </c:pt>
                <c:pt idx="4">
                  <c:v>24</c:v>
                </c:pt>
              </c:numCache>
            </c:numRef>
          </c:val>
          <c:extLst>
            <c:ext xmlns:c16="http://schemas.microsoft.com/office/drawing/2014/chart" uri="{C3380CC4-5D6E-409C-BE32-E72D297353CC}">
              <c16:uniqueId val="{00000000-16C6-49D6-A97D-729B9F68056B}"/>
            </c:ext>
          </c:extLst>
        </c:ser>
        <c:ser>
          <c:idx val="1"/>
          <c:order val="1"/>
          <c:tx>
            <c:strRef>
              <c:f>簡易グラフ!$C$27</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簡易グラフ!$A$28:$A$32</c:f>
              <c:strCache>
                <c:ptCount val="5"/>
                <c:pt idx="0">
                  <c:v>1~20席未満</c:v>
                </c:pt>
                <c:pt idx="1">
                  <c:v>21~50席未満</c:v>
                </c:pt>
                <c:pt idx="2">
                  <c:v>51~100席未満</c:v>
                </c:pt>
                <c:pt idx="3">
                  <c:v>101~500席未満</c:v>
                </c:pt>
                <c:pt idx="4">
                  <c:v>501席以上</c:v>
                </c:pt>
              </c:strCache>
            </c:strRef>
          </c:cat>
          <c:val>
            <c:numRef>
              <c:f>簡易グラフ!$C$28:$C$32</c:f>
              <c:numCache>
                <c:formatCode>General</c:formatCode>
                <c:ptCount val="5"/>
                <c:pt idx="0">
                  <c:v>73</c:v>
                </c:pt>
                <c:pt idx="1">
                  <c:v>50</c:v>
                </c:pt>
                <c:pt idx="2">
                  <c:v>59</c:v>
                </c:pt>
                <c:pt idx="3">
                  <c:v>66</c:v>
                </c:pt>
                <c:pt idx="4">
                  <c:v>29</c:v>
                </c:pt>
              </c:numCache>
            </c:numRef>
          </c:val>
          <c:extLst>
            <c:ext xmlns:c16="http://schemas.microsoft.com/office/drawing/2014/chart" uri="{C3380CC4-5D6E-409C-BE32-E72D297353CC}">
              <c16:uniqueId val="{00000001-16C6-49D6-A97D-729B9F68056B}"/>
            </c:ext>
          </c:extLst>
        </c:ser>
        <c:dLbls>
          <c:showLegendKey val="0"/>
          <c:showVal val="0"/>
          <c:showCatName val="0"/>
          <c:showSerName val="0"/>
          <c:showPercent val="0"/>
          <c:showBubbleSize val="0"/>
        </c:dLbls>
        <c:gapWidth val="150"/>
        <c:overlap val="100"/>
        <c:axId val="1287578527"/>
        <c:axId val="1287573247"/>
      </c:barChart>
      <c:catAx>
        <c:axId val="12875785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7573247"/>
        <c:crosses val="autoZero"/>
        <c:auto val="1"/>
        <c:lblAlgn val="ctr"/>
        <c:lblOffset val="100"/>
        <c:noMultiLvlLbl val="0"/>
      </c:catAx>
      <c:valAx>
        <c:axId val="12875732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87578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簡易グラフ!$B$109</c:f>
              <c:strCache>
                <c:ptCount val="1"/>
                <c:pt idx="0">
                  <c:v>使っている</c:v>
                </c:pt>
              </c:strCache>
            </c:strRef>
          </c:tx>
          <c:spPr>
            <a:solidFill>
              <a:schemeClr val="tx2">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簡易グラフ!$A$110:$A$114</c:f>
              <c:strCache>
                <c:ptCount val="5"/>
                <c:pt idx="0">
                  <c:v>1~20席未満</c:v>
                </c:pt>
                <c:pt idx="1">
                  <c:v>21~50席未満</c:v>
                </c:pt>
                <c:pt idx="2">
                  <c:v>51~100席未満</c:v>
                </c:pt>
                <c:pt idx="3">
                  <c:v>101~500席未満</c:v>
                </c:pt>
                <c:pt idx="4">
                  <c:v>501席以上</c:v>
                </c:pt>
              </c:strCache>
            </c:strRef>
          </c:cat>
          <c:val>
            <c:numRef>
              <c:f>簡易グラフ!$B$110:$B$114</c:f>
              <c:numCache>
                <c:formatCode>General</c:formatCode>
                <c:ptCount val="5"/>
                <c:pt idx="0">
                  <c:v>25</c:v>
                </c:pt>
                <c:pt idx="1">
                  <c:v>20</c:v>
                </c:pt>
                <c:pt idx="2">
                  <c:v>18</c:v>
                </c:pt>
                <c:pt idx="3">
                  <c:v>25</c:v>
                </c:pt>
                <c:pt idx="4">
                  <c:v>16</c:v>
                </c:pt>
              </c:numCache>
            </c:numRef>
          </c:val>
          <c:extLst>
            <c:ext xmlns:c16="http://schemas.microsoft.com/office/drawing/2014/chart" uri="{C3380CC4-5D6E-409C-BE32-E72D297353CC}">
              <c16:uniqueId val="{00000000-6070-4A34-ABB1-F9E699C1EC2C}"/>
            </c:ext>
          </c:extLst>
        </c:ser>
        <c:ser>
          <c:idx val="1"/>
          <c:order val="1"/>
          <c:tx>
            <c:strRef>
              <c:f>簡易グラフ!$C$109</c:f>
              <c:strCache>
                <c:ptCount val="1"/>
                <c:pt idx="0">
                  <c:v>使いたい</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簡易グラフ!$A$110:$A$114</c:f>
              <c:strCache>
                <c:ptCount val="5"/>
                <c:pt idx="0">
                  <c:v>1~20席未満</c:v>
                </c:pt>
                <c:pt idx="1">
                  <c:v>21~50席未満</c:v>
                </c:pt>
                <c:pt idx="2">
                  <c:v>51~100席未満</c:v>
                </c:pt>
                <c:pt idx="3">
                  <c:v>101~500席未満</c:v>
                </c:pt>
                <c:pt idx="4">
                  <c:v>501席以上</c:v>
                </c:pt>
              </c:strCache>
            </c:strRef>
          </c:cat>
          <c:val>
            <c:numRef>
              <c:f>簡易グラフ!$C$110:$C$114</c:f>
              <c:numCache>
                <c:formatCode>General</c:formatCode>
                <c:ptCount val="5"/>
                <c:pt idx="0">
                  <c:v>51</c:v>
                </c:pt>
                <c:pt idx="1">
                  <c:v>47</c:v>
                </c:pt>
                <c:pt idx="2">
                  <c:v>52</c:v>
                </c:pt>
                <c:pt idx="3">
                  <c:v>52</c:v>
                </c:pt>
                <c:pt idx="4">
                  <c:v>22</c:v>
                </c:pt>
              </c:numCache>
            </c:numRef>
          </c:val>
          <c:extLst>
            <c:ext xmlns:c16="http://schemas.microsoft.com/office/drawing/2014/chart" uri="{C3380CC4-5D6E-409C-BE32-E72D297353CC}">
              <c16:uniqueId val="{00000001-6070-4A34-ABB1-F9E699C1EC2C}"/>
            </c:ext>
          </c:extLst>
        </c:ser>
        <c:dLbls>
          <c:showLegendKey val="0"/>
          <c:showVal val="0"/>
          <c:showCatName val="0"/>
          <c:showSerName val="0"/>
          <c:showPercent val="0"/>
          <c:showBubbleSize val="0"/>
        </c:dLbls>
        <c:gapWidth val="150"/>
        <c:overlap val="100"/>
        <c:axId val="1219298479"/>
        <c:axId val="1219297519"/>
      </c:barChart>
      <c:catAx>
        <c:axId val="12192984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19297519"/>
        <c:crosses val="autoZero"/>
        <c:auto val="1"/>
        <c:lblAlgn val="ctr"/>
        <c:lblOffset val="100"/>
        <c:noMultiLvlLbl val="0"/>
      </c:catAx>
      <c:valAx>
        <c:axId val="12192975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219298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CF56E-DF3B-4ECB-B438-A3768BC98D86}" type="datetimeFigureOut">
              <a:rPr kumimoji="1" lang="ja-JP" altLang="en-US" smtClean="0"/>
              <a:t>2026/3/3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CB1883-B0AE-4E53-83D6-4C4F18BEE7A4}" type="slidenum">
              <a:rPr kumimoji="1" lang="ja-JP" altLang="en-US" smtClean="0"/>
              <a:t>‹#›</a:t>
            </a:fld>
            <a:endParaRPr kumimoji="1" lang="ja-JP" altLang="en-US"/>
          </a:p>
        </p:txBody>
      </p:sp>
    </p:spTree>
    <p:extLst>
      <p:ext uri="{BB962C8B-B14F-4D97-AF65-F5344CB8AC3E}">
        <p14:creationId xmlns:p14="http://schemas.microsoft.com/office/powerpoint/2010/main" val="911774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04178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C9CEF-21DC-62ED-837B-DA97E80E2B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0FECBD-8EF8-C774-F1E0-054441002B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32EBFB-D4A7-6CBB-B112-C34893124F4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F4D5F4F-B024-7609-C2CB-9F70AE3FF6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683365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8C5AD-77E2-E29B-30AA-6664806783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765AD6-024B-DFE5-A312-27DDB00538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B2955A8-6259-45B3-51B8-929015ED98F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93A2EF5-A18F-B2C1-D13A-E1AE27981B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778291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A2213-6E49-68F3-41F4-BC58BA6912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AA46BB7-40C6-C2D8-972C-E5839C1950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5ED917-3196-D3DA-1A1F-79C82EE784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A94263D-5ECC-1810-2F79-A936C132B8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323571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9A912-F664-55E6-5E30-349E025C86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428282-0168-B1A7-2C75-437798B703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82C480C-D16B-E51E-2C00-4828124145C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01ACA78-0231-B821-5F06-7E4722B0E0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12171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247FB-08B9-B6E8-56B8-C26F5E3F8A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30D56C-EEA5-6629-5956-F82A73AAD9C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9252315-8498-853F-0DA1-7605B2D41A0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29972F0-6CAA-18ED-A0E4-4ABBAA00B1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19303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2341D-E46E-33BD-8409-47994CA8CD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F9FBAC-2EE2-F281-1104-26B531B215B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6CB4F1-95F4-F716-BC22-D1E13843296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1980195-7F01-55AE-EDBF-14F4321D0A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81934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8A626-A49F-3BE0-BD64-E59E23ACC2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95DBA0-27A4-5270-F54D-413B60CE89A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CE3CF76-E5E5-F436-8BC4-CBAD495ACC3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3A71FED-C6F5-0278-DFFC-0677CEA9A1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862314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9E9D8-51F5-35D4-DBF3-F0BC14DE70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040AFB-0ADF-6CC4-22C4-C6A7A07C25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F20160-3F86-827B-22DF-5D4F6AA71D3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C408A6-A053-A786-E2DD-6081008F6A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680400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7540D-E8DE-FCAD-05EB-86C2E090D3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808A2C-77BB-1219-C3D4-ED7F74087A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46EEC88-A9AE-F66F-7397-FEE441F2BAD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42A7F78-3895-13D2-55B1-5599AB1573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133062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F8144-5BC2-3C2C-E7C1-D56395D98C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B04F82-0037-88F9-45D1-37261CE984E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0AB6AD9-138B-ADAC-2355-0CB8BE56A6D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1CE6280-7896-D206-DB7D-E461AC209F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86130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684E-17F6-C9C2-C3FC-AADC6511AA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1EAD5F-D424-7F26-223E-BDFD20631E1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8D1575-A41F-9305-67D3-621B26CA22B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832D1F8-EBC1-9A90-2659-834336E2EA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321796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C19B1-9BB0-F992-5B60-CF619D7F8E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63E532-CAE5-BA92-BBDD-1125CF610F7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A61CC-9027-6E3D-205F-13F2FE8FFE9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9D96DA6-1444-7B3D-BC72-7FC041E1FF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945621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E29AE-2399-6C17-CC12-CDFCE68FB6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04BF26-D9E8-7DA9-3341-C32CB9588E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DF280FF-A21E-9A3A-FC43-8C8CB267EBD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A14797E-CDFF-DB09-D9E4-7EE34F4C27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132113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F402-605C-808D-6548-84335409F93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381DFD7-BCD0-01B0-8BC1-53A1E1E86AF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0B8409D-35DD-DD41-ADF5-D57FD5A1B2D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8AEDA04-C3C1-4C18-769D-1E996DC67B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616425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88E26-9318-9D6E-60C3-EE8598C6FA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1BFA65-1560-3613-6954-0321C6736C4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83F4D5-757B-03AA-639C-14A0DB5107B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07B6C72-4045-61AD-8A5B-60B7F302BB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1499005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00192-EF5E-C7F6-6FE5-650B7F7FBE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CACF54-32B8-2B1E-3FBE-12ABDDEC8E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0AA6E0B-850C-54B1-AD1E-8551203E907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6E63A77-365D-5E06-CCF1-929DF5F9CA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88865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7EF1C-E0F5-F77D-FFDA-6CD162EE55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71E67B-150C-0148-AA1E-F3D0BA37D73D}"/>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7BE6462D-5D35-CD84-336E-C42442A8E30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307A5B4-EA9E-C11B-C2CA-D447C31459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850088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8CB19-26D6-292D-300D-580560A521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85A14C-606A-6F87-2AF2-4406000D57A3}"/>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7EE5F356-40A9-19CD-3538-ED6D71B9D43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054EC6-48FA-0134-4F6C-BD9C187A35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372731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0A34D-D162-74EB-5F5D-65C105231B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E4FB84-0510-D95B-6C9C-55C6E78DC371}"/>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428FC6A6-8CCC-A637-53A2-09557EAA67C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F99EB1-833E-B1ED-D265-90FDD91346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729100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2BE26-973F-AE25-BBFD-2C809C7282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51CC05-DDBA-B172-015E-07AECA01A5C0}"/>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593EDBD6-919C-849A-C0B9-B127B17085B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A17CDF1-FD64-4E24-4D2B-961A084269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26363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7FE8F-55D8-0BF6-DF93-335C359303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F8A907-1457-3AE5-90A7-91256519AB66}"/>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82C56A03-33D0-0DF1-9CA0-0429C7A7B85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DEF300D-3F34-2297-344B-8FABA63314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06433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E18C-69F9-D8D9-85C1-60B23A179C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EDE23F-6603-128E-AB5A-264E9A3BFD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7FB8E0-51B6-157D-AA99-32F90411A7C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46B5F2D-96F6-A243-D41D-C3850F9822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906039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6EC98-2C6A-0829-BD33-0D8EDB7A8B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CFC737-E8EA-6DE1-77E5-DDC1BE7F4E1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0FE88A-914F-A9FD-A25D-D2979F0F4A1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37CD38D-D48C-539A-245B-65A045C663A3}"/>
              </a:ext>
            </a:extLst>
          </p:cNvPr>
          <p:cNvSpPr>
            <a:spLocks noGrp="1"/>
          </p:cNvSpPr>
          <p:nvPr>
            <p:ph type="sldNum" sz="quarter" idx="5"/>
          </p:nvPr>
        </p:nvSpPr>
        <p:spPr/>
        <p:txBody>
          <a:bodyPr/>
          <a:lstStyle/>
          <a:p>
            <a:fld id="{7197FB15-6B42-9F49-A8F9-19533960D7B9}" type="slidenum">
              <a:rPr kumimoji="1" lang="ja-JP" altLang="en-US" smtClean="0"/>
              <a:t>30</a:t>
            </a:fld>
            <a:endParaRPr kumimoji="1" lang="ja-JP" altLang="en-US"/>
          </a:p>
        </p:txBody>
      </p:sp>
    </p:spTree>
    <p:extLst>
      <p:ext uri="{BB962C8B-B14F-4D97-AF65-F5344CB8AC3E}">
        <p14:creationId xmlns:p14="http://schemas.microsoft.com/office/powerpoint/2010/main" val="248513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62360-6DD6-121A-5EEB-0E22AA0371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462979-2405-469E-E6DD-B66FDD14F70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A92A1CD-FEFD-6783-86B2-37A4FDE940D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604715A-C652-F0F5-27F2-4706FAA57B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79249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E406C-5D05-5B62-AA40-5010E4D6CC0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81D2E8-37EE-BCD2-8BA9-4E9B87FD19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6356F9-D8F9-70D5-346C-D4993BA5DDA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C31757-E545-5EF6-8697-00A3740371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88575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34AE4-235E-600D-B3BA-7BA5C19F9D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B7ACD4-66BA-1BA6-A35C-ED2E9F22B8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D907302-93C6-1FCF-5B86-6610772A4DF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C80D9D-369A-731A-A3E5-CD07A28986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414127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A2916-303A-45BB-DB71-704E514641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AECA96-160A-8A40-01B1-33B35BA7D7C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9F4692-80E7-18EA-0B91-A6599E0A6E0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42F3C6B-F445-1710-C45B-E21751A239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4082104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63D37-6C13-11E3-D47E-28434D2B7B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425650-42C9-C2B8-92A8-09BDD68F56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DC7E3B1-E649-1EDD-1FAB-5EDF81321E9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57D8F23-62A2-241D-A9F9-AE1A602E3F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72641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08561-6AA2-4505-F990-05FD39C1B5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626067-00EF-C776-A277-ADAC6AF4E7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DE6C81A-E758-62E4-ECB4-D3D9850D7A1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C8DB8E0-53A7-B951-66C4-CAB28E377E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7FB15-6B42-9F49-A8F9-19533960D7B9}" type="slidenum">
              <a:rPr kumimoji="1" lang="ja-JP"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537755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F96880-9806-43F2-D3D6-6C42D00025E1}"/>
              </a:ext>
            </a:extLst>
          </p:cNvPr>
          <p:cNvSpPr>
            <a:spLocks noGrp="1"/>
          </p:cNvSpPr>
          <p:nvPr>
            <p:ph type="ctrTitle"/>
          </p:nvPr>
        </p:nvSpPr>
        <p:spPr>
          <a:xfrm>
            <a:off x="1524000" y="1122363"/>
            <a:ext cx="9144000" cy="2387600"/>
          </a:xfrm>
        </p:spPr>
        <p:txBody>
          <a:bodyPr anchor="b"/>
          <a:lstStyle>
            <a:lvl1pPr algn="ctr">
              <a:defRPr sz="6000"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5345F57A-B74A-F763-BFCA-89E04983F14A}"/>
              </a:ext>
            </a:extLst>
          </p:cNvPr>
          <p:cNvSpPr>
            <a:spLocks noGrp="1"/>
          </p:cNvSpPr>
          <p:nvPr>
            <p:ph type="subTitle" idx="1"/>
          </p:nvPr>
        </p:nvSpPr>
        <p:spPr>
          <a:xfrm>
            <a:off x="1524000" y="3602038"/>
            <a:ext cx="9144000" cy="1655762"/>
          </a:xfrm>
        </p:spPr>
        <p:txBody>
          <a:bodyPr/>
          <a:lstStyle>
            <a:lvl1pPr marL="0" indent="0" algn="ctr">
              <a:buNone/>
              <a:defRPr sz="2400" b="0" i="0">
                <a:latin typeface="游ゴシック" panose="020B0400000000000000" pitchFamily="50" charset="-128"/>
                <a:ea typeface="游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4" name="日付プレースホルダー 3">
            <a:extLst>
              <a:ext uri="{FF2B5EF4-FFF2-40B4-BE49-F238E27FC236}">
                <a16:creationId xmlns:a16="http://schemas.microsoft.com/office/drawing/2014/main" id="{4C249DA5-B3A7-6DED-2DA5-CA60FD5C5EC7}"/>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2B1A92B7-B949-B603-6595-BA490A84A44A}"/>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E2D69028-5C88-F59E-2D87-30ECD3A4F8DE}"/>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pic>
        <p:nvPicPr>
          <p:cNvPr id="7" name="図 6" descr="探す, 座る, 男, 水 が含まれている画像&#10;&#10;AI 生成コンテンツは誤りを含む可能性があります。">
            <a:extLst>
              <a:ext uri="{FF2B5EF4-FFF2-40B4-BE49-F238E27FC236}">
                <a16:creationId xmlns:a16="http://schemas.microsoft.com/office/drawing/2014/main" id="{696F07DC-0E84-1482-1E19-547F63BC585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00" y="0"/>
            <a:ext cx="12193200" cy="6858000"/>
          </a:xfrm>
          <a:prstGeom prst="rect">
            <a:avLst/>
          </a:prstGeom>
        </p:spPr>
      </p:pic>
    </p:spTree>
    <p:extLst>
      <p:ext uri="{BB962C8B-B14F-4D97-AF65-F5344CB8AC3E}">
        <p14:creationId xmlns:p14="http://schemas.microsoft.com/office/powerpoint/2010/main" val="2616195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C4C250-B297-5061-06C4-A9B5314F24F6}"/>
              </a:ext>
            </a:extLst>
          </p:cNvPr>
          <p:cNvSpPr>
            <a:spLocks noGrp="1"/>
          </p:cNvSpPr>
          <p:nvPr>
            <p:ph type="title"/>
          </p:nvPr>
        </p:nvSpPr>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縦書きテキスト プレースホルダー 2">
            <a:extLst>
              <a:ext uri="{FF2B5EF4-FFF2-40B4-BE49-F238E27FC236}">
                <a16:creationId xmlns:a16="http://schemas.microsoft.com/office/drawing/2014/main" id="{01F936BC-0199-AB70-009E-767B4D0BF908}"/>
              </a:ext>
            </a:extLst>
          </p:cNvPr>
          <p:cNvSpPr>
            <a:spLocks noGrp="1"/>
          </p:cNvSpPr>
          <p:nvPr>
            <p:ph type="body" orient="vert" idx="1"/>
          </p:nvPr>
        </p:nvSpPr>
        <p:spPr/>
        <p:txBody>
          <a:bodyPr vert="eaVert"/>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B414FC42-B7AF-8D8E-39BE-0CAEDB9C98E2}"/>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7B0D65AE-54FF-7A4E-5AD8-9D8654C09F2E}"/>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8DDF4B6E-4F21-B704-0424-C29909301730}"/>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428067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97453DB-B4F4-8BF7-8DC4-30B451D77BAC}"/>
              </a:ext>
            </a:extLst>
          </p:cNvPr>
          <p:cNvSpPr>
            <a:spLocks noGrp="1"/>
          </p:cNvSpPr>
          <p:nvPr>
            <p:ph type="title" orient="vert"/>
          </p:nvPr>
        </p:nvSpPr>
        <p:spPr>
          <a:xfrm>
            <a:off x="8724900" y="365125"/>
            <a:ext cx="2628900" cy="5811838"/>
          </a:xfrm>
        </p:spPr>
        <p:txBody>
          <a:bodyPr vert="eaVert"/>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縦書きテキスト プレースホルダー 2">
            <a:extLst>
              <a:ext uri="{FF2B5EF4-FFF2-40B4-BE49-F238E27FC236}">
                <a16:creationId xmlns:a16="http://schemas.microsoft.com/office/drawing/2014/main" id="{C41C5254-5C56-B5F2-1BCA-A9CC633F0570}"/>
              </a:ext>
            </a:extLst>
          </p:cNvPr>
          <p:cNvSpPr>
            <a:spLocks noGrp="1"/>
          </p:cNvSpPr>
          <p:nvPr>
            <p:ph type="body" orient="vert" idx="1"/>
          </p:nvPr>
        </p:nvSpPr>
        <p:spPr>
          <a:xfrm>
            <a:off x="838200" y="365125"/>
            <a:ext cx="7734300" cy="5811838"/>
          </a:xfrm>
        </p:spPr>
        <p:txBody>
          <a:bodyPr vert="eaVert"/>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AC2CE2DF-21FD-5EB4-7D6A-55BCC3A7358B}"/>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8590FE56-2EAE-128B-0765-CAEF860352F6}"/>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F6A8ACF2-B15D-8617-2809-9492E1366841}"/>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3009297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descr="探す, 座る, 男, 水 が含まれている画像&#10;&#10;AI 生成コンテンツは誤りを含む可能性があります。">
            <a:extLst>
              <a:ext uri="{FF2B5EF4-FFF2-40B4-BE49-F238E27FC236}">
                <a16:creationId xmlns:a16="http://schemas.microsoft.com/office/drawing/2014/main" id="{6FAA6CDA-88CA-214A-7ED0-5F0F3B22E716}"/>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200" y="0"/>
            <a:ext cx="12193200" cy="6858000"/>
          </a:xfrm>
          <a:prstGeom prst="rect">
            <a:avLst/>
          </a:prstGeom>
        </p:spPr>
      </p:pic>
      <p:sp>
        <p:nvSpPr>
          <p:cNvPr id="10" name="正方形/長方形 9">
            <a:extLst>
              <a:ext uri="{FF2B5EF4-FFF2-40B4-BE49-F238E27FC236}">
                <a16:creationId xmlns:a16="http://schemas.microsoft.com/office/drawing/2014/main" id="{46678342-869E-F248-77DE-622482724BED}"/>
              </a:ext>
            </a:extLst>
          </p:cNvPr>
          <p:cNvSpPr/>
          <p:nvPr userDrawn="1"/>
        </p:nvSpPr>
        <p:spPr>
          <a:xfrm>
            <a:off x="0" y="6516051"/>
            <a:ext cx="12192000" cy="348343"/>
          </a:xfrm>
          <a:prstGeom prst="rect">
            <a:avLst/>
          </a:prstGeom>
          <a:solidFill>
            <a:schemeClr val="lt1">
              <a:alpha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cxnSp>
        <p:nvCxnSpPr>
          <p:cNvPr id="11" name="直線コネクタ 10">
            <a:extLst>
              <a:ext uri="{FF2B5EF4-FFF2-40B4-BE49-F238E27FC236}">
                <a16:creationId xmlns:a16="http://schemas.microsoft.com/office/drawing/2014/main" id="{EF679DA1-23BD-A10E-0AA5-D7588D629CDE}"/>
              </a:ext>
            </a:extLst>
          </p:cNvPr>
          <p:cNvCxnSpPr/>
          <p:nvPr userDrawn="1"/>
        </p:nvCxnSpPr>
        <p:spPr>
          <a:xfrm>
            <a:off x="0" y="6578197"/>
            <a:ext cx="12192000"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A94CF47D-400A-CEE8-D45B-952B1463CE6C}"/>
              </a:ext>
            </a:extLst>
          </p:cNvPr>
          <p:cNvSpPr txBox="1"/>
          <p:nvPr userDrawn="1"/>
        </p:nvSpPr>
        <p:spPr>
          <a:xfrm>
            <a:off x="63101" y="6602059"/>
            <a:ext cx="5266185" cy="246221"/>
          </a:xfrm>
          <a:prstGeom prst="rect">
            <a:avLst/>
          </a:prstGeom>
          <a:noFill/>
        </p:spPr>
        <p:txBody>
          <a:bodyPr wrap="square" rtlCol="0">
            <a:spAutoFit/>
          </a:bodyPr>
          <a:lstStyle/>
          <a:p>
            <a:r>
              <a:rPr lang="en" altLang="ja-JP" sz="1000" spc="100" dirty="0" err="1">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A.I.Squared</a:t>
            </a:r>
            <a:r>
              <a:rPr lang="en" altLang="ja-JP" sz="1000" spc="100" dirty="0">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 Inc. </a:t>
            </a:r>
            <a:r>
              <a:rPr lang="en" altLang="ja-JP" sz="1000" spc="100" dirty="0" err="1">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confidential.All</a:t>
            </a:r>
            <a:r>
              <a:rPr lang="en" altLang="ja-JP" sz="1000" spc="100" dirty="0">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 rights reserved</a:t>
            </a:r>
            <a:r>
              <a:rPr lang="en" altLang="ja-JP" sz="1000" spc="100" dirty="0">
                <a:solidFill>
                  <a:schemeClr val="bg1">
                    <a:lumMod val="85000"/>
                  </a:schemeClr>
                </a:solidFill>
                <a:effectLst/>
                <a:latin typeface="游ゴシック" panose="020B0400000000000000" pitchFamily="50" charset="-128"/>
                <a:ea typeface="游ゴシック" panose="020B0400000000000000" pitchFamily="50" charset="-128"/>
                <a:cs typeface="Segoe UI" panose="020B0502040204020203" pitchFamily="34" charset="0"/>
              </a:rPr>
              <a:t>.</a:t>
            </a:r>
            <a:endParaRPr kumimoji="1" lang="ja-JP" altLang="en-US" sz="1000" spc="100" dirty="0">
              <a:solidFill>
                <a:schemeClr val="bg1">
                  <a:lumMod val="85000"/>
                </a:schemeClr>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13" name="スライド番号プレースホルダー 5">
            <a:extLst>
              <a:ext uri="{FF2B5EF4-FFF2-40B4-BE49-F238E27FC236}">
                <a16:creationId xmlns:a16="http://schemas.microsoft.com/office/drawing/2014/main" id="{A0D0BEDF-BEE7-6F93-D29D-0EDCA7EDF514}"/>
              </a:ext>
            </a:extLst>
          </p:cNvPr>
          <p:cNvSpPr>
            <a:spLocks noGrp="1"/>
          </p:cNvSpPr>
          <p:nvPr>
            <p:ph type="sldNum" sz="quarter" idx="12"/>
          </p:nvPr>
        </p:nvSpPr>
        <p:spPr>
          <a:xfrm>
            <a:off x="11521395" y="6610473"/>
            <a:ext cx="643971" cy="222003"/>
          </a:xfrm>
        </p:spPr>
        <p:txBody>
          <a:bodyPr/>
          <a:lstStyle>
            <a:lvl1pPr>
              <a:defRPr sz="1050"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cxnSp>
        <p:nvCxnSpPr>
          <p:cNvPr id="14" name="直線コネクタ 13">
            <a:extLst>
              <a:ext uri="{FF2B5EF4-FFF2-40B4-BE49-F238E27FC236}">
                <a16:creationId xmlns:a16="http://schemas.microsoft.com/office/drawing/2014/main" id="{EA36493F-F23D-3569-22A1-D00049D8E5BD}"/>
              </a:ext>
            </a:extLst>
          </p:cNvPr>
          <p:cNvCxnSpPr/>
          <p:nvPr userDrawn="1"/>
        </p:nvCxnSpPr>
        <p:spPr>
          <a:xfrm>
            <a:off x="0" y="6578197"/>
            <a:ext cx="12192000"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C5493178-F8DD-C9FE-C593-6DA45BA6CBA8}"/>
              </a:ext>
            </a:extLst>
          </p:cNvPr>
          <p:cNvSpPr txBox="1"/>
          <p:nvPr userDrawn="1"/>
        </p:nvSpPr>
        <p:spPr>
          <a:xfrm>
            <a:off x="63101" y="6602059"/>
            <a:ext cx="5266185" cy="246221"/>
          </a:xfrm>
          <a:prstGeom prst="rect">
            <a:avLst/>
          </a:prstGeom>
          <a:noFill/>
        </p:spPr>
        <p:txBody>
          <a:bodyPr wrap="square" rtlCol="0">
            <a:spAutoFit/>
          </a:bodyPr>
          <a:lstStyle/>
          <a:p>
            <a:r>
              <a:rPr lang="en" altLang="ja-JP" sz="1000" spc="100" dirty="0" err="1">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A.I.Squared</a:t>
            </a:r>
            <a:r>
              <a:rPr lang="en" altLang="ja-JP" sz="1000" spc="100" dirty="0">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 Inc. </a:t>
            </a:r>
            <a:r>
              <a:rPr lang="en" altLang="ja-JP" sz="1000" spc="100" dirty="0" err="1">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confidential.All</a:t>
            </a:r>
            <a:r>
              <a:rPr lang="en" altLang="ja-JP" sz="1000" spc="100" dirty="0">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 rights reserved</a:t>
            </a:r>
            <a:r>
              <a:rPr lang="en" altLang="ja-JP" sz="1000" spc="100" dirty="0">
                <a:solidFill>
                  <a:schemeClr val="bg1">
                    <a:lumMod val="85000"/>
                  </a:schemeClr>
                </a:solidFill>
                <a:effectLst/>
                <a:latin typeface="游ゴシック" panose="020B0400000000000000" pitchFamily="50" charset="-128"/>
                <a:ea typeface="游ゴシック" panose="020B0400000000000000" pitchFamily="50" charset="-128"/>
                <a:cs typeface="Segoe UI" panose="020B0502040204020203" pitchFamily="34" charset="0"/>
              </a:rPr>
              <a:t>.</a:t>
            </a:r>
            <a:endParaRPr kumimoji="1" lang="ja-JP" altLang="en-US" sz="1000" spc="100" dirty="0">
              <a:solidFill>
                <a:schemeClr val="bg1">
                  <a:lumMod val="85000"/>
                </a:schemeClr>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16" name="スライド番号プレースホルダー 5">
            <a:extLst>
              <a:ext uri="{FF2B5EF4-FFF2-40B4-BE49-F238E27FC236}">
                <a16:creationId xmlns:a16="http://schemas.microsoft.com/office/drawing/2014/main" id="{304C5DC0-A1E9-C0E1-ADF2-34A18E81A266}"/>
              </a:ext>
            </a:extLst>
          </p:cNvPr>
          <p:cNvSpPr txBox="1">
            <a:spLocks/>
          </p:cNvSpPr>
          <p:nvPr userDrawn="1"/>
        </p:nvSpPr>
        <p:spPr>
          <a:xfrm>
            <a:off x="11521395" y="6610473"/>
            <a:ext cx="643971" cy="222003"/>
          </a:xfrm>
          <a:prstGeom prst="rect">
            <a:avLst/>
          </a:prstGeom>
        </p:spPr>
        <p:txBody>
          <a:bodyPr vert="horz" lIns="91440" tIns="45720" rIns="91440" bIns="45720" rtlCol="0" anchor="ctr"/>
          <a:lstStyle>
            <a:defPPr>
              <a:defRPr lang="ja-JP"/>
            </a:defPPr>
            <a:lvl1pPr marL="0" algn="r" defTabSz="914400" rtl="0" eaLnBrk="1" latinLnBrk="0" hangingPunct="1">
              <a:defRPr kumimoji="1" sz="1050" b="0" i="0" kern="1200">
                <a:solidFill>
                  <a:schemeClr val="tx1">
                    <a:tint val="82000"/>
                  </a:schemeClr>
                </a:solidFill>
                <a:latin typeface="Yu Gothic Medium" panose="020B0400000000000000" pitchFamily="34" charset="-128"/>
                <a:ea typeface="Yu Gothic Medium" panose="020B0400000000000000" pitchFamily="34"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0755E86-1683-AF4E-8D04-2A1E865A8B47}" type="slidenum">
              <a:rPr lang="ja-JP" altLang="en-US" smtClean="0">
                <a:latin typeface="游ゴシック" panose="020B0400000000000000" pitchFamily="50" charset="-128"/>
                <a:ea typeface="游ゴシック" panose="020B0400000000000000" pitchFamily="50" charset="-128"/>
              </a:rPr>
              <a:pPr/>
              <a:t>‹#›</a:t>
            </a:fld>
            <a:endParaRPr lang="ja-JP" altLang="en-US" dirty="0">
              <a:latin typeface="游ゴシック" panose="020B0400000000000000" pitchFamily="50" charset="-128"/>
              <a:ea typeface="游ゴシック" panose="020B0400000000000000" pitchFamily="50" charset="-128"/>
            </a:endParaRPr>
          </a:p>
        </p:txBody>
      </p:sp>
      <p:cxnSp>
        <p:nvCxnSpPr>
          <p:cNvPr id="17" name="直線コネクタ 16">
            <a:extLst>
              <a:ext uri="{FF2B5EF4-FFF2-40B4-BE49-F238E27FC236}">
                <a16:creationId xmlns:a16="http://schemas.microsoft.com/office/drawing/2014/main" id="{91C30BD5-993A-228A-28D5-8C5A58F3D682}"/>
              </a:ext>
            </a:extLst>
          </p:cNvPr>
          <p:cNvCxnSpPr>
            <a:cxnSpLocks/>
          </p:cNvCxnSpPr>
          <p:nvPr userDrawn="1"/>
        </p:nvCxnSpPr>
        <p:spPr>
          <a:xfrm>
            <a:off x="0" y="677106"/>
            <a:ext cx="10416746" cy="0"/>
          </a:xfrm>
          <a:prstGeom prst="line">
            <a:avLst/>
          </a:prstGeom>
          <a:ln w="38100">
            <a:gradFill flip="none" rotWithShape="1">
              <a:gsLst>
                <a:gs pos="0">
                  <a:schemeClr val="accent1">
                    <a:lumMod val="5000"/>
                    <a:lumOff val="95000"/>
                    <a:alpha val="34000"/>
                  </a:schemeClr>
                </a:gs>
                <a:gs pos="17000">
                  <a:schemeClr val="accent1">
                    <a:lumMod val="45000"/>
                    <a:lumOff val="55000"/>
                  </a:schemeClr>
                </a:gs>
                <a:gs pos="100000">
                  <a:srgbClr val="144475"/>
                </a:gs>
              </a:gsLst>
              <a:lin ang="10800000" scaled="1"/>
              <a:tileRect/>
            </a:gradFill>
          </a:ln>
        </p:spPr>
        <p:style>
          <a:lnRef idx="2">
            <a:schemeClr val="accent1"/>
          </a:lnRef>
          <a:fillRef idx="0">
            <a:schemeClr val="accent1"/>
          </a:fillRef>
          <a:effectRef idx="1">
            <a:schemeClr val="accent1"/>
          </a:effectRef>
          <a:fontRef idx="minor">
            <a:schemeClr val="tx1"/>
          </a:fontRef>
        </p:style>
      </p:cxnSp>
      <p:pic>
        <p:nvPicPr>
          <p:cNvPr id="18" name="図 17">
            <a:extLst>
              <a:ext uri="{FF2B5EF4-FFF2-40B4-BE49-F238E27FC236}">
                <a16:creationId xmlns:a16="http://schemas.microsoft.com/office/drawing/2014/main" id="{F93CD9A0-8CDB-F150-41F4-8C338FD0BC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6182" y="61499"/>
            <a:ext cx="735753" cy="580095"/>
          </a:xfrm>
          <a:prstGeom prst="rect">
            <a:avLst/>
          </a:prstGeom>
        </p:spPr>
      </p:pic>
    </p:spTree>
    <p:extLst>
      <p:ext uri="{BB962C8B-B14F-4D97-AF65-F5344CB8AC3E}">
        <p14:creationId xmlns:p14="http://schemas.microsoft.com/office/powerpoint/2010/main" val="2111802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C1045F-282D-6997-ABAB-54FAFAABA685}"/>
              </a:ext>
            </a:extLst>
          </p:cNvPr>
          <p:cNvSpPr>
            <a:spLocks noGrp="1"/>
          </p:cNvSpPr>
          <p:nvPr>
            <p:ph type="title"/>
          </p:nvPr>
        </p:nvSpPr>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3608A0F5-23EA-034B-5115-308A690E0247}"/>
              </a:ext>
            </a:extLst>
          </p:cNvPr>
          <p:cNvSpPr>
            <a:spLocks noGrp="1"/>
          </p:cNvSpPr>
          <p:nvPr>
            <p:ph idx="1"/>
          </p:nvPr>
        </p:nvSpPr>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791A8B78-A214-2F51-A8BB-DD3E5A86EFBC}"/>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7FF9CD95-1E18-4F3C-BEE4-601B404A5D3C}" type="datetime1">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CD037BE2-ED0D-0059-6385-DA5612FB0819}"/>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pic>
        <p:nvPicPr>
          <p:cNvPr id="7" name="図 6" descr="背景パターン&#10;&#10;AI 生成コンテンツは誤りを含む可能性があります。">
            <a:extLst>
              <a:ext uri="{FF2B5EF4-FFF2-40B4-BE49-F238E27FC236}">
                <a16:creationId xmlns:a16="http://schemas.microsoft.com/office/drawing/2014/main" id="{CCB9B71A-762F-0457-F2D4-4C179FF43993}"/>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sp>
        <p:nvSpPr>
          <p:cNvPr id="8" name="正方形/長方形 7">
            <a:extLst>
              <a:ext uri="{FF2B5EF4-FFF2-40B4-BE49-F238E27FC236}">
                <a16:creationId xmlns:a16="http://schemas.microsoft.com/office/drawing/2014/main" id="{A82CB16C-66CD-AA07-7940-2B5377F9273B}"/>
              </a:ext>
            </a:extLst>
          </p:cNvPr>
          <p:cNvSpPr/>
          <p:nvPr userDrawn="1"/>
        </p:nvSpPr>
        <p:spPr>
          <a:xfrm>
            <a:off x="0" y="6516051"/>
            <a:ext cx="12192000" cy="348343"/>
          </a:xfrm>
          <a:prstGeom prst="rect">
            <a:avLst/>
          </a:prstGeom>
          <a:solidFill>
            <a:schemeClr val="lt1">
              <a:alpha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cxnSp>
        <p:nvCxnSpPr>
          <p:cNvPr id="9" name="直線コネクタ 8">
            <a:extLst>
              <a:ext uri="{FF2B5EF4-FFF2-40B4-BE49-F238E27FC236}">
                <a16:creationId xmlns:a16="http://schemas.microsoft.com/office/drawing/2014/main" id="{A8D80969-CC8C-0898-C9D6-8C4EFA918360}"/>
              </a:ext>
            </a:extLst>
          </p:cNvPr>
          <p:cNvCxnSpPr/>
          <p:nvPr userDrawn="1"/>
        </p:nvCxnSpPr>
        <p:spPr>
          <a:xfrm>
            <a:off x="0" y="6578197"/>
            <a:ext cx="12192000"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ADEA26D0-6220-62CE-2E62-37F32B4B865A}"/>
              </a:ext>
            </a:extLst>
          </p:cNvPr>
          <p:cNvSpPr txBox="1"/>
          <p:nvPr userDrawn="1"/>
        </p:nvSpPr>
        <p:spPr>
          <a:xfrm>
            <a:off x="63101" y="6602059"/>
            <a:ext cx="5266185" cy="246221"/>
          </a:xfrm>
          <a:prstGeom prst="rect">
            <a:avLst/>
          </a:prstGeom>
          <a:noFill/>
        </p:spPr>
        <p:txBody>
          <a:bodyPr wrap="square" rtlCol="0">
            <a:spAutoFit/>
          </a:bodyPr>
          <a:lstStyle/>
          <a:p>
            <a:r>
              <a:rPr lang="en" altLang="ja-JP" sz="1000" spc="100" dirty="0" err="1">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A.I.Squared</a:t>
            </a:r>
            <a:r>
              <a:rPr lang="en" altLang="ja-JP" sz="1000" spc="100" dirty="0">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 Inc. </a:t>
            </a:r>
            <a:r>
              <a:rPr lang="en" altLang="ja-JP" sz="1000" spc="100" dirty="0" err="1">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confidential.All</a:t>
            </a:r>
            <a:r>
              <a:rPr lang="en" altLang="ja-JP" sz="1000" spc="100" dirty="0">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 rights reserved</a:t>
            </a:r>
            <a:r>
              <a:rPr lang="en" altLang="ja-JP" sz="1000" spc="100" dirty="0">
                <a:solidFill>
                  <a:schemeClr val="bg1">
                    <a:lumMod val="85000"/>
                  </a:schemeClr>
                </a:solidFill>
                <a:effectLst/>
                <a:latin typeface="游ゴシック" panose="020B0400000000000000" pitchFamily="50" charset="-128"/>
                <a:ea typeface="游ゴシック" panose="020B0400000000000000" pitchFamily="50" charset="-128"/>
                <a:cs typeface="Segoe UI" panose="020B0502040204020203" pitchFamily="34" charset="0"/>
              </a:rPr>
              <a:t>.</a:t>
            </a:r>
            <a:endParaRPr kumimoji="1" lang="ja-JP" altLang="en-US" sz="1000" spc="100" dirty="0">
              <a:solidFill>
                <a:schemeClr val="bg1">
                  <a:lumMod val="85000"/>
                </a:schemeClr>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6" name="スライド番号プレースホルダー 5">
            <a:extLst>
              <a:ext uri="{FF2B5EF4-FFF2-40B4-BE49-F238E27FC236}">
                <a16:creationId xmlns:a16="http://schemas.microsoft.com/office/drawing/2014/main" id="{38A072E1-10FC-A152-6E5F-E0A3EAE14A20}"/>
              </a:ext>
            </a:extLst>
          </p:cNvPr>
          <p:cNvSpPr>
            <a:spLocks noGrp="1"/>
          </p:cNvSpPr>
          <p:nvPr>
            <p:ph type="sldNum" sz="quarter" idx="12"/>
          </p:nvPr>
        </p:nvSpPr>
        <p:spPr>
          <a:xfrm>
            <a:off x="11521395" y="6610473"/>
            <a:ext cx="643971" cy="222003"/>
          </a:xfrm>
        </p:spPr>
        <p:txBody>
          <a:bodyPr/>
          <a:lstStyle>
            <a:lvl1pPr>
              <a:defRPr sz="1050"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pic>
        <p:nvPicPr>
          <p:cNvPr id="17" name="図 16" descr="背景パターン&#10;&#10;AI 生成コンテンツは誤りを含む可能性があります。">
            <a:extLst>
              <a:ext uri="{FF2B5EF4-FFF2-40B4-BE49-F238E27FC236}">
                <a16:creationId xmlns:a16="http://schemas.microsoft.com/office/drawing/2014/main" id="{176F0D1B-6B20-5CF4-734B-DA80E406556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cxnSp>
        <p:nvCxnSpPr>
          <p:cNvPr id="19" name="直線コネクタ 18">
            <a:extLst>
              <a:ext uri="{FF2B5EF4-FFF2-40B4-BE49-F238E27FC236}">
                <a16:creationId xmlns:a16="http://schemas.microsoft.com/office/drawing/2014/main" id="{2A92A03E-B00C-7A68-99BF-2838B1A55CE3}"/>
              </a:ext>
            </a:extLst>
          </p:cNvPr>
          <p:cNvCxnSpPr/>
          <p:nvPr userDrawn="1"/>
        </p:nvCxnSpPr>
        <p:spPr>
          <a:xfrm>
            <a:off x="0" y="6578197"/>
            <a:ext cx="12192000"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3D66222F-8A36-DB67-D04E-938D21ED23C5}"/>
              </a:ext>
            </a:extLst>
          </p:cNvPr>
          <p:cNvSpPr txBox="1"/>
          <p:nvPr userDrawn="1"/>
        </p:nvSpPr>
        <p:spPr>
          <a:xfrm>
            <a:off x="63101" y="6602059"/>
            <a:ext cx="5266185" cy="246221"/>
          </a:xfrm>
          <a:prstGeom prst="rect">
            <a:avLst/>
          </a:prstGeom>
          <a:noFill/>
        </p:spPr>
        <p:txBody>
          <a:bodyPr wrap="square" rtlCol="0">
            <a:spAutoFit/>
          </a:bodyPr>
          <a:lstStyle/>
          <a:p>
            <a:r>
              <a:rPr lang="en" altLang="ja-JP" sz="1000" spc="100" dirty="0" err="1">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A.I.Squared</a:t>
            </a:r>
            <a:r>
              <a:rPr lang="en" altLang="ja-JP" sz="1000" spc="100" dirty="0">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 Inc. </a:t>
            </a:r>
            <a:r>
              <a:rPr lang="en" altLang="ja-JP" sz="1000" spc="100" dirty="0" err="1">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confidential.All</a:t>
            </a:r>
            <a:r>
              <a:rPr lang="en" altLang="ja-JP" sz="1000" spc="100" dirty="0">
                <a:solidFill>
                  <a:schemeClr val="bg1">
                    <a:lumMod val="75000"/>
                  </a:schemeClr>
                </a:solidFill>
                <a:effectLst/>
                <a:latin typeface="游ゴシック" panose="020B0400000000000000" pitchFamily="50" charset="-128"/>
                <a:ea typeface="游ゴシック" panose="020B0400000000000000" pitchFamily="50" charset="-128"/>
                <a:cs typeface="Segoe UI" panose="020B0502040204020203" pitchFamily="34" charset="0"/>
              </a:rPr>
              <a:t> rights reserved</a:t>
            </a:r>
            <a:r>
              <a:rPr lang="en" altLang="ja-JP" sz="1000" spc="100" dirty="0">
                <a:solidFill>
                  <a:schemeClr val="bg1">
                    <a:lumMod val="85000"/>
                  </a:schemeClr>
                </a:solidFill>
                <a:effectLst/>
                <a:latin typeface="游ゴシック" panose="020B0400000000000000" pitchFamily="50" charset="-128"/>
                <a:ea typeface="游ゴシック" panose="020B0400000000000000" pitchFamily="50" charset="-128"/>
                <a:cs typeface="Segoe UI" panose="020B0502040204020203" pitchFamily="34" charset="0"/>
              </a:rPr>
              <a:t>.</a:t>
            </a:r>
            <a:endParaRPr kumimoji="1" lang="ja-JP" altLang="en-US" sz="1000" spc="100" dirty="0">
              <a:solidFill>
                <a:schemeClr val="bg1">
                  <a:lumMod val="85000"/>
                </a:schemeClr>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1" name="スライド番号プレースホルダー 5">
            <a:extLst>
              <a:ext uri="{FF2B5EF4-FFF2-40B4-BE49-F238E27FC236}">
                <a16:creationId xmlns:a16="http://schemas.microsoft.com/office/drawing/2014/main" id="{D901AC38-4A00-0D21-E529-72858F464026}"/>
              </a:ext>
            </a:extLst>
          </p:cNvPr>
          <p:cNvSpPr txBox="1">
            <a:spLocks/>
          </p:cNvSpPr>
          <p:nvPr userDrawn="1"/>
        </p:nvSpPr>
        <p:spPr>
          <a:xfrm>
            <a:off x="11521395" y="6610473"/>
            <a:ext cx="643971" cy="222003"/>
          </a:xfrm>
          <a:prstGeom prst="rect">
            <a:avLst/>
          </a:prstGeom>
        </p:spPr>
        <p:txBody>
          <a:bodyPr vert="horz" lIns="91440" tIns="45720" rIns="91440" bIns="45720" rtlCol="0" anchor="ctr"/>
          <a:lstStyle>
            <a:defPPr>
              <a:defRPr lang="ja-JP"/>
            </a:defPPr>
            <a:lvl1pPr marL="0" algn="r" defTabSz="914400" rtl="0" eaLnBrk="1" latinLnBrk="0" hangingPunct="1">
              <a:defRPr kumimoji="1" sz="1050" b="0" i="0" kern="1200">
                <a:solidFill>
                  <a:schemeClr val="tx1">
                    <a:tint val="82000"/>
                  </a:schemeClr>
                </a:solidFill>
                <a:latin typeface="Yu Gothic Medium" panose="020B0400000000000000" pitchFamily="34" charset="-128"/>
                <a:ea typeface="Yu Gothic Medium" panose="020B0400000000000000" pitchFamily="34"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80755E86-1683-AF4E-8D04-2A1E865A8B47}" type="slidenum">
              <a:rPr lang="ja-JP" altLang="en-US" smtClean="0">
                <a:latin typeface="游ゴシック" panose="020B0400000000000000" pitchFamily="50" charset="-128"/>
                <a:ea typeface="游ゴシック" panose="020B0400000000000000" pitchFamily="50" charset="-128"/>
              </a:rPr>
              <a:pPr/>
              <a:t>‹#›</a:t>
            </a:fld>
            <a:endParaRPr lang="ja-JP" altLang="en-US" dirty="0">
              <a:latin typeface="游ゴシック" panose="020B0400000000000000" pitchFamily="50" charset="-128"/>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D60C65F5-0070-2791-0721-FE1CBC429620}"/>
              </a:ext>
            </a:extLst>
          </p:cNvPr>
          <p:cNvCxnSpPr>
            <a:cxnSpLocks/>
          </p:cNvCxnSpPr>
          <p:nvPr userDrawn="1"/>
        </p:nvCxnSpPr>
        <p:spPr>
          <a:xfrm>
            <a:off x="0" y="677106"/>
            <a:ext cx="10416746" cy="0"/>
          </a:xfrm>
          <a:prstGeom prst="line">
            <a:avLst/>
          </a:prstGeom>
          <a:ln w="38100">
            <a:gradFill flip="none" rotWithShape="1">
              <a:gsLst>
                <a:gs pos="0">
                  <a:schemeClr val="accent1">
                    <a:lumMod val="5000"/>
                    <a:lumOff val="95000"/>
                    <a:alpha val="34000"/>
                  </a:schemeClr>
                </a:gs>
                <a:gs pos="17000">
                  <a:schemeClr val="accent1">
                    <a:lumMod val="45000"/>
                    <a:lumOff val="55000"/>
                  </a:schemeClr>
                </a:gs>
                <a:gs pos="100000">
                  <a:srgbClr val="144475"/>
                </a:gs>
              </a:gsLst>
              <a:lin ang="10800000" scaled="1"/>
              <a:tileRect/>
            </a:gradFill>
          </a:ln>
        </p:spPr>
        <p:style>
          <a:lnRef idx="2">
            <a:schemeClr val="accent1"/>
          </a:lnRef>
          <a:fillRef idx="0">
            <a:schemeClr val="accent1"/>
          </a:fillRef>
          <a:effectRef idx="1">
            <a:schemeClr val="accent1"/>
          </a:effectRef>
          <a:fontRef idx="minor">
            <a:schemeClr val="tx1"/>
          </a:fontRef>
        </p:style>
      </p:cxnSp>
      <p:pic>
        <p:nvPicPr>
          <p:cNvPr id="27" name="図 26">
            <a:extLst>
              <a:ext uri="{FF2B5EF4-FFF2-40B4-BE49-F238E27FC236}">
                <a16:creationId xmlns:a16="http://schemas.microsoft.com/office/drawing/2014/main" id="{539AC7FF-1331-82BE-2685-2A2D7B18BB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6182" y="61499"/>
            <a:ext cx="735753" cy="580095"/>
          </a:xfrm>
          <a:prstGeom prst="rect">
            <a:avLst/>
          </a:prstGeom>
        </p:spPr>
      </p:pic>
    </p:spTree>
    <p:extLst>
      <p:ext uri="{BB962C8B-B14F-4D97-AF65-F5344CB8AC3E}">
        <p14:creationId xmlns:p14="http://schemas.microsoft.com/office/powerpoint/2010/main" val="218459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6378DC-6E5F-82A3-C777-2852A242ED10}"/>
              </a:ext>
            </a:extLst>
          </p:cNvPr>
          <p:cNvSpPr>
            <a:spLocks noGrp="1"/>
          </p:cNvSpPr>
          <p:nvPr>
            <p:ph type="title"/>
          </p:nvPr>
        </p:nvSpPr>
        <p:spPr>
          <a:xfrm>
            <a:off x="831850" y="1709738"/>
            <a:ext cx="10515600" cy="2852737"/>
          </a:xfrm>
        </p:spPr>
        <p:txBody>
          <a:bodyPr anchor="b"/>
          <a:lstStyle>
            <a:lvl1pPr>
              <a:defRPr sz="6000"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CBC0A0BF-B020-E1E0-D002-7EC39030838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游ゴシック" panose="020B0400000000000000" pitchFamily="50" charset="-128"/>
                <a:ea typeface="游ゴシック" panose="020B0400000000000000" pitchFamily="50" charset="-12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dirty="0"/>
              <a:t>マスター テキストの書式設定</a:t>
            </a:r>
          </a:p>
        </p:txBody>
      </p:sp>
      <p:sp>
        <p:nvSpPr>
          <p:cNvPr id="4" name="日付プレースホルダー 3">
            <a:extLst>
              <a:ext uri="{FF2B5EF4-FFF2-40B4-BE49-F238E27FC236}">
                <a16:creationId xmlns:a16="http://schemas.microsoft.com/office/drawing/2014/main" id="{A73CEEAD-9471-2703-E1EC-A6CA96A5D3DB}"/>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5D7F9572-E412-4109-951D-1EEA23504504}" type="datetime1">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AFF624DD-C3A5-2EDB-B1FA-97E4DF07CD66}"/>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DA706935-67FC-1723-6016-5EDDF8FA165F}"/>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394999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F9831B-39AD-DFF0-20B1-1EC199A072DE}"/>
              </a:ext>
            </a:extLst>
          </p:cNvPr>
          <p:cNvSpPr>
            <a:spLocks noGrp="1"/>
          </p:cNvSpPr>
          <p:nvPr>
            <p:ph type="title"/>
          </p:nvPr>
        </p:nvSpPr>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9ACDF9A-1B3B-D4E4-9058-684A9238FD51}"/>
              </a:ext>
            </a:extLst>
          </p:cNvPr>
          <p:cNvSpPr>
            <a:spLocks noGrp="1"/>
          </p:cNvSpPr>
          <p:nvPr>
            <p:ph sz="half" idx="1"/>
          </p:nvPr>
        </p:nvSpPr>
        <p:spPr>
          <a:xfrm>
            <a:off x="838200" y="1825625"/>
            <a:ext cx="5181600" cy="4351338"/>
          </a:xfrm>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3">
            <a:extLst>
              <a:ext uri="{FF2B5EF4-FFF2-40B4-BE49-F238E27FC236}">
                <a16:creationId xmlns:a16="http://schemas.microsoft.com/office/drawing/2014/main" id="{BE51B594-FE7D-A335-14F1-9DE3E93CF181}"/>
              </a:ext>
            </a:extLst>
          </p:cNvPr>
          <p:cNvSpPr>
            <a:spLocks noGrp="1"/>
          </p:cNvSpPr>
          <p:nvPr>
            <p:ph sz="half" idx="2"/>
          </p:nvPr>
        </p:nvSpPr>
        <p:spPr>
          <a:xfrm>
            <a:off x="6172200" y="1825625"/>
            <a:ext cx="5181600" cy="4351338"/>
          </a:xfrm>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ー 4">
            <a:extLst>
              <a:ext uri="{FF2B5EF4-FFF2-40B4-BE49-F238E27FC236}">
                <a16:creationId xmlns:a16="http://schemas.microsoft.com/office/drawing/2014/main" id="{810C2513-B44E-7A10-00A3-357A6083F10A}"/>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435955C0-3169-4234-9492-0699DD0FAE91}" type="datetime1">
              <a:rPr lang="ja-JP" altLang="en-US" smtClean="0"/>
              <a:pPr/>
              <a:t>2026/3/3</a:t>
            </a:fld>
            <a:endParaRPr lang="ja-JP" altLang="en-US" dirty="0"/>
          </a:p>
        </p:txBody>
      </p:sp>
      <p:sp>
        <p:nvSpPr>
          <p:cNvPr id="6" name="フッター プレースホルダー 5">
            <a:extLst>
              <a:ext uri="{FF2B5EF4-FFF2-40B4-BE49-F238E27FC236}">
                <a16:creationId xmlns:a16="http://schemas.microsoft.com/office/drawing/2014/main" id="{96BCCEEC-CB57-F397-9A3C-96F63A02D97A}"/>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7" name="スライド番号プレースホルダー 6">
            <a:extLst>
              <a:ext uri="{FF2B5EF4-FFF2-40B4-BE49-F238E27FC236}">
                <a16:creationId xmlns:a16="http://schemas.microsoft.com/office/drawing/2014/main" id="{088EF031-E635-9DA4-F432-18AE59BFEAEE}"/>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4083393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57F38-7CBF-9AE2-C1FE-95129E51C2C5}"/>
              </a:ext>
            </a:extLst>
          </p:cNvPr>
          <p:cNvSpPr>
            <a:spLocks noGrp="1"/>
          </p:cNvSpPr>
          <p:nvPr>
            <p:ph type="title"/>
          </p:nvPr>
        </p:nvSpPr>
        <p:spPr>
          <a:xfrm>
            <a:off x="839788" y="365125"/>
            <a:ext cx="10515600" cy="1325563"/>
          </a:xfrm>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57F066AB-5B99-65F6-DABD-8E2A3DEFA91B}"/>
              </a:ext>
            </a:extLst>
          </p:cNvPr>
          <p:cNvSpPr>
            <a:spLocks noGrp="1"/>
          </p:cNvSpPr>
          <p:nvPr>
            <p:ph type="body" idx="1"/>
          </p:nvPr>
        </p:nvSpPr>
        <p:spPr>
          <a:xfrm>
            <a:off x="839788" y="1681163"/>
            <a:ext cx="5157787" cy="823912"/>
          </a:xfrm>
        </p:spPr>
        <p:txBody>
          <a:bodyPr anchor="b"/>
          <a:lstStyle>
            <a:lvl1pPr marL="0" indent="0">
              <a:buNone/>
              <a:defRPr sz="2400" b="0" i="0">
                <a:latin typeface="游ゴシック" panose="020B0400000000000000" pitchFamily="50" charset="-128"/>
                <a:ea typeface="游ゴシック" panose="020B0400000000000000"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4" name="コンテンツ プレースホルダー 3">
            <a:extLst>
              <a:ext uri="{FF2B5EF4-FFF2-40B4-BE49-F238E27FC236}">
                <a16:creationId xmlns:a16="http://schemas.microsoft.com/office/drawing/2014/main" id="{E46BD425-A487-6595-534A-A2E3038D70B0}"/>
              </a:ext>
            </a:extLst>
          </p:cNvPr>
          <p:cNvSpPr>
            <a:spLocks noGrp="1"/>
          </p:cNvSpPr>
          <p:nvPr>
            <p:ph sz="half" idx="2"/>
          </p:nvPr>
        </p:nvSpPr>
        <p:spPr>
          <a:xfrm>
            <a:off x="839788" y="2505075"/>
            <a:ext cx="5157787" cy="3684588"/>
          </a:xfrm>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テキスト プレースホルダー 4">
            <a:extLst>
              <a:ext uri="{FF2B5EF4-FFF2-40B4-BE49-F238E27FC236}">
                <a16:creationId xmlns:a16="http://schemas.microsoft.com/office/drawing/2014/main" id="{419C9521-8B1A-0C50-0794-5865A915F6EB}"/>
              </a:ext>
            </a:extLst>
          </p:cNvPr>
          <p:cNvSpPr>
            <a:spLocks noGrp="1"/>
          </p:cNvSpPr>
          <p:nvPr>
            <p:ph type="body" sz="quarter" idx="3"/>
          </p:nvPr>
        </p:nvSpPr>
        <p:spPr>
          <a:xfrm>
            <a:off x="6172200" y="1681163"/>
            <a:ext cx="5183188" cy="823912"/>
          </a:xfrm>
        </p:spPr>
        <p:txBody>
          <a:bodyPr anchor="b"/>
          <a:lstStyle>
            <a:lvl1pPr marL="0" indent="0">
              <a:buNone/>
              <a:defRPr sz="2400" b="0" i="0">
                <a:latin typeface="游ゴシック" panose="020B0400000000000000" pitchFamily="50" charset="-128"/>
                <a:ea typeface="游ゴシック" panose="020B0400000000000000"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6" name="コンテンツ プレースホルダー 5">
            <a:extLst>
              <a:ext uri="{FF2B5EF4-FFF2-40B4-BE49-F238E27FC236}">
                <a16:creationId xmlns:a16="http://schemas.microsoft.com/office/drawing/2014/main" id="{91824655-A882-83E6-B569-8EE1A70045E3}"/>
              </a:ext>
            </a:extLst>
          </p:cNvPr>
          <p:cNvSpPr>
            <a:spLocks noGrp="1"/>
          </p:cNvSpPr>
          <p:nvPr>
            <p:ph sz="quarter" idx="4"/>
          </p:nvPr>
        </p:nvSpPr>
        <p:spPr>
          <a:xfrm>
            <a:off x="6172200" y="2505075"/>
            <a:ext cx="5183188" cy="3684588"/>
          </a:xfrm>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日付プレースホルダー 6">
            <a:extLst>
              <a:ext uri="{FF2B5EF4-FFF2-40B4-BE49-F238E27FC236}">
                <a16:creationId xmlns:a16="http://schemas.microsoft.com/office/drawing/2014/main" id="{F7ACE608-A21D-46D9-1355-C95BCEBCE989}"/>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ED475CCF-4C31-454C-A5B8-B337B898D76C}" type="datetime1">
              <a:rPr lang="ja-JP" altLang="en-US" smtClean="0"/>
              <a:pPr/>
              <a:t>2026/3/3</a:t>
            </a:fld>
            <a:endParaRPr lang="ja-JP" altLang="en-US" dirty="0"/>
          </a:p>
        </p:txBody>
      </p:sp>
      <p:sp>
        <p:nvSpPr>
          <p:cNvPr id="8" name="フッター プレースホルダー 7">
            <a:extLst>
              <a:ext uri="{FF2B5EF4-FFF2-40B4-BE49-F238E27FC236}">
                <a16:creationId xmlns:a16="http://schemas.microsoft.com/office/drawing/2014/main" id="{D73D56A4-51ED-0574-63E3-A55E45761F6E}"/>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9" name="スライド番号プレースホルダー 8">
            <a:extLst>
              <a:ext uri="{FF2B5EF4-FFF2-40B4-BE49-F238E27FC236}">
                <a16:creationId xmlns:a16="http://schemas.microsoft.com/office/drawing/2014/main" id="{BA1A72D9-D3A2-6073-61A1-F76B4F1FA2F5}"/>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179794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C7450-8961-1753-2877-387F8392C239}"/>
              </a:ext>
            </a:extLst>
          </p:cNvPr>
          <p:cNvSpPr>
            <a:spLocks noGrp="1"/>
          </p:cNvSpPr>
          <p:nvPr>
            <p:ph type="title"/>
          </p:nvPr>
        </p:nvSpPr>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日付プレースホルダー 2">
            <a:extLst>
              <a:ext uri="{FF2B5EF4-FFF2-40B4-BE49-F238E27FC236}">
                <a16:creationId xmlns:a16="http://schemas.microsoft.com/office/drawing/2014/main" id="{A0CD9911-57AE-8146-B8C9-80162F32CB3E}"/>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16F5D732-1074-41B3-8478-E7CE17187BF7}" type="datetime1">
              <a:rPr lang="ja-JP" altLang="en-US" smtClean="0"/>
              <a:pPr/>
              <a:t>2026/3/3</a:t>
            </a:fld>
            <a:endParaRPr lang="ja-JP" altLang="en-US" dirty="0"/>
          </a:p>
        </p:txBody>
      </p:sp>
      <p:sp>
        <p:nvSpPr>
          <p:cNvPr id="4" name="フッター プレースホルダー 3">
            <a:extLst>
              <a:ext uri="{FF2B5EF4-FFF2-40B4-BE49-F238E27FC236}">
                <a16:creationId xmlns:a16="http://schemas.microsoft.com/office/drawing/2014/main" id="{E7C542CB-9D70-C097-4288-E283ECE34427}"/>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5" name="スライド番号プレースホルダー 4">
            <a:extLst>
              <a:ext uri="{FF2B5EF4-FFF2-40B4-BE49-F238E27FC236}">
                <a16:creationId xmlns:a16="http://schemas.microsoft.com/office/drawing/2014/main" id="{52EAA9D8-368F-FD75-44DD-3E4BA100D1B9}"/>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3835452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27F0A80-767C-A412-D88F-895541CFB374}"/>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B779A9D4-E7AA-434F-8C15-5C30F70CEFE9}" type="datetime1">
              <a:rPr lang="ja-JP" altLang="en-US" smtClean="0"/>
              <a:pPr/>
              <a:t>2026/3/3</a:t>
            </a:fld>
            <a:endParaRPr lang="ja-JP" altLang="en-US" dirty="0"/>
          </a:p>
        </p:txBody>
      </p:sp>
      <p:sp>
        <p:nvSpPr>
          <p:cNvPr id="3" name="フッター プレースホルダー 2">
            <a:extLst>
              <a:ext uri="{FF2B5EF4-FFF2-40B4-BE49-F238E27FC236}">
                <a16:creationId xmlns:a16="http://schemas.microsoft.com/office/drawing/2014/main" id="{DEA3C91B-D1F2-4832-3CCE-93E36A9B4E07}"/>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4" name="スライド番号プレースホルダー 3">
            <a:extLst>
              <a:ext uri="{FF2B5EF4-FFF2-40B4-BE49-F238E27FC236}">
                <a16:creationId xmlns:a16="http://schemas.microsoft.com/office/drawing/2014/main" id="{514B33B1-828E-B9BB-00FE-5CD3B735C18F}"/>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2932470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1D2CF0-D281-1AB4-725E-F1EF00CC7201}"/>
              </a:ext>
            </a:extLst>
          </p:cNvPr>
          <p:cNvSpPr>
            <a:spLocks noGrp="1"/>
          </p:cNvSpPr>
          <p:nvPr>
            <p:ph type="title"/>
          </p:nvPr>
        </p:nvSpPr>
        <p:spPr>
          <a:xfrm>
            <a:off x="839788" y="457200"/>
            <a:ext cx="3932237" cy="1600200"/>
          </a:xfrm>
        </p:spPr>
        <p:txBody>
          <a:bodyPr anchor="b"/>
          <a:lstStyle>
            <a:lvl1pPr>
              <a:defRPr sz="3200"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A25544AA-96D8-20D8-672B-CAEB221A33A6}"/>
              </a:ext>
            </a:extLst>
          </p:cNvPr>
          <p:cNvSpPr>
            <a:spLocks noGrp="1"/>
          </p:cNvSpPr>
          <p:nvPr>
            <p:ph idx="1"/>
          </p:nvPr>
        </p:nvSpPr>
        <p:spPr>
          <a:xfrm>
            <a:off x="5183188" y="987425"/>
            <a:ext cx="6172200" cy="4873625"/>
          </a:xfrm>
        </p:spPr>
        <p:txBody>
          <a:bodyPr/>
          <a:lstStyle>
            <a:lvl1pPr>
              <a:defRPr sz="3200" b="0" i="0">
                <a:latin typeface="游ゴシック" panose="020B0400000000000000" pitchFamily="50" charset="-128"/>
                <a:ea typeface="游ゴシック" panose="020B0400000000000000" pitchFamily="50" charset="-128"/>
              </a:defRPr>
            </a:lvl1pPr>
            <a:lvl2pPr>
              <a:defRPr sz="2800" b="0" i="0">
                <a:latin typeface="游ゴシック" panose="020B0400000000000000" pitchFamily="50" charset="-128"/>
                <a:ea typeface="游ゴシック" panose="020B0400000000000000" pitchFamily="50" charset="-128"/>
              </a:defRPr>
            </a:lvl2pPr>
            <a:lvl3pPr>
              <a:defRPr sz="2400" b="0" i="0">
                <a:latin typeface="游ゴシック" panose="020B0400000000000000" pitchFamily="50" charset="-128"/>
                <a:ea typeface="游ゴシック" panose="020B0400000000000000" pitchFamily="50" charset="-128"/>
              </a:defRPr>
            </a:lvl3pPr>
            <a:lvl4pPr>
              <a:defRPr sz="2000" b="0" i="0">
                <a:latin typeface="游ゴシック" panose="020B0400000000000000" pitchFamily="50" charset="-128"/>
                <a:ea typeface="游ゴシック" panose="020B0400000000000000" pitchFamily="50" charset="-128"/>
              </a:defRPr>
            </a:lvl4pPr>
            <a:lvl5pPr>
              <a:defRPr sz="2000" b="0" i="0">
                <a:latin typeface="游ゴシック" panose="020B0400000000000000" pitchFamily="50" charset="-128"/>
                <a:ea typeface="游ゴシック" panose="020B0400000000000000" pitchFamily="50" charset="-128"/>
              </a:defRPr>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a:extLst>
              <a:ext uri="{FF2B5EF4-FFF2-40B4-BE49-F238E27FC236}">
                <a16:creationId xmlns:a16="http://schemas.microsoft.com/office/drawing/2014/main" id="{8B31EC8E-A0E6-47B6-1C28-51781022CDB4}"/>
              </a:ext>
            </a:extLst>
          </p:cNvPr>
          <p:cNvSpPr>
            <a:spLocks noGrp="1"/>
          </p:cNvSpPr>
          <p:nvPr>
            <p:ph type="body" sz="half" idx="2"/>
          </p:nvPr>
        </p:nvSpPr>
        <p:spPr>
          <a:xfrm>
            <a:off x="839788" y="2057400"/>
            <a:ext cx="3932237" cy="3811588"/>
          </a:xfrm>
        </p:spPr>
        <p:txBody>
          <a:bodyPr/>
          <a:lstStyle>
            <a:lvl1pPr marL="0" indent="0">
              <a:buNone/>
              <a:defRPr sz="1600" b="0" i="0">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dirty="0"/>
              <a:t>マスター テキストの書式設定</a:t>
            </a:r>
          </a:p>
        </p:txBody>
      </p:sp>
      <p:sp>
        <p:nvSpPr>
          <p:cNvPr id="5" name="日付プレースホルダー 4">
            <a:extLst>
              <a:ext uri="{FF2B5EF4-FFF2-40B4-BE49-F238E27FC236}">
                <a16:creationId xmlns:a16="http://schemas.microsoft.com/office/drawing/2014/main" id="{F9A9FF13-CF12-33E6-B38E-7A998A945595}"/>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AFA7D873-0BD8-4C56-8100-82F19367E6AB}" type="datetime1">
              <a:rPr lang="ja-JP" altLang="en-US" smtClean="0"/>
              <a:pPr/>
              <a:t>2026/3/3</a:t>
            </a:fld>
            <a:endParaRPr lang="ja-JP" altLang="en-US" dirty="0"/>
          </a:p>
        </p:txBody>
      </p:sp>
      <p:sp>
        <p:nvSpPr>
          <p:cNvPr id="6" name="フッター プレースホルダー 5">
            <a:extLst>
              <a:ext uri="{FF2B5EF4-FFF2-40B4-BE49-F238E27FC236}">
                <a16:creationId xmlns:a16="http://schemas.microsoft.com/office/drawing/2014/main" id="{9EDBCAC5-3E25-84E8-4CA5-DC27F06DFFC7}"/>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7" name="スライド番号プレースホルダー 6">
            <a:extLst>
              <a:ext uri="{FF2B5EF4-FFF2-40B4-BE49-F238E27FC236}">
                <a16:creationId xmlns:a16="http://schemas.microsoft.com/office/drawing/2014/main" id="{03BA0A1D-3FD0-F218-54DA-557BD16EA292}"/>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88071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C1045F-282D-6997-ABAB-54FAFAABA685}"/>
              </a:ext>
            </a:extLst>
          </p:cNvPr>
          <p:cNvSpPr>
            <a:spLocks noGrp="1"/>
          </p:cNvSpPr>
          <p:nvPr>
            <p:ph type="title"/>
          </p:nvPr>
        </p:nvSpPr>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3608A0F5-23EA-034B-5115-308A690E0247}"/>
              </a:ext>
            </a:extLst>
          </p:cNvPr>
          <p:cNvSpPr>
            <a:spLocks noGrp="1"/>
          </p:cNvSpPr>
          <p:nvPr>
            <p:ph idx="1"/>
          </p:nvPr>
        </p:nvSpPr>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791A8B78-A214-2F51-A8BB-DD3E5A86EFBC}"/>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CD037BE2-ED0D-0059-6385-DA5612FB0819}"/>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38A072E1-10FC-A152-6E5F-E0A3EAE14A20}"/>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2599639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69310B-4E78-67F8-DA16-D16703977D2B}"/>
              </a:ext>
            </a:extLst>
          </p:cNvPr>
          <p:cNvSpPr>
            <a:spLocks noGrp="1"/>
          </p:cNvSpPr>
          <p:nvPr>
            <p:ph type="title"/>
          </p:nvPr>
        </p:nvSpPr>
        <p:spPr>
          <a:xfrm>
            <a:off x="839788" y="457200"/>
            <a:ext cx="3932237" cy="1600200"/>
          </a:xfrm>
        </p:spPr>
        <p:txBody>
          <a:bodyPr anchor="b"/>
          <a:lstStyle>
            <a:lvl1pPr>
              <a:defRPr sz="3200"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図プレースホルダー 2">
            <a:extLst>
              <a:ext uri="{FF2B5EF4-FFF2-40B4-BE49-F238E27FC236}">
                <a16:creationId xmlns:a16="http://schemas.microsoft.com/office/drawing/2014/main" id="{074EC9A9-FF5F-BF92-9734-B29039ABEF5A}"/>
              </a:ext>
            </a:extLst>
          </p:cNvPr>
          <p:cNvSpPr>
            <a:spLocks noGrp="1"/>
          </p:cNvSpPr>
          <p:nvPr>
            <p:ph type="pic" idx="1"/>
          </p:nvPr>
        </p:nvSpPr>
        <p:spPr>
          <a:xfrm>
            <a:off x="5183188" y="987425"/>
            <a:ext cx="6172200" cy="4873625"/>
          </a:xfrm>
        </p:spPr>
        <p:txBody>
          <a:bodyPr/>
          <a:lstStyle>
            <a:lvl1pPr marL="0" indent="0">
              <a:buNone/>
              <a:defRPr sz="3200" b="0" i="0">
                <a:latin typeface="游ゴシック" panose="020B0400000000000000" pitchFamily="50" charset="-128"/>
                <a:ea typeface="游ゴシック" panose="020B0400000000000000"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3C18699D-27B1-1505-6F9A-53E569132866}"/>
              </a:ext>
            </a:extLst>
          </p:cNvPr>
          <p:cNvSpPr>
            <a:spLocks noGrp="1"/>
          </p:cNvSpPr>
          <p:nvPr>
            <p:ph type="body" sz="half" idx="2"/>
          </p:nvPr>
        </p:nvSpPr>
        <p:spPr>
          <a:xfrm>
            <a:off x="839788" y="2057400"/>
            <a:ext cx="3932237" cy="3811588"/>
          </a:xfrm>
        </p:spPr>
        <p:txBody>
          <a:bodyPr/>
          <a:lstStyle>
            <a:lvl1pPr marL="0" indent="0">
              <a:buNone/>
              <a:defRPr sz="1600" b="0" i="0">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dirty="0"/>
              <a:t>マスター テキストの書式設定</a:t>
            </a:r>
          </a:p>
        </p:txBody>
      </p:sp>
      <p:sp>
        <p:nvSpPr>
          <p:cNvPr id="5" name="日付プレースホルダー 4">
            <a:extLst>
              <a:ext uri="{FF2B5EF4-FFF2-40B4-BE49-F238E27FC236}">
                <a16:creationId xmlns:a16="http://schemas.microsoft.com/office/drawing/2014/main" id="{DCB6FE6B-742A-4504-2135-DEFBD0D6EC65}"/>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C8DAF78B-3C4F-40AF-8831-C27F20EB42A6}" type="datetime1">
              <a:rPr lang="ja-JP" altLang="en-US" smtClean="0"/>
              <a:pPr/>
              <a:t>2026/3/3</a:t>
            </a:fld>
            <a:endParaRPr lang="ja-JP" altLang="en-US" dirty="0"/>
          </a:p>
        </p:txBody>
      </p:sp>
      <p:sp>
        <p:nvSpPr>
          <p:cNvPr id="6" name="フッター プレースホルダー 5">
            <a:extLst>
              <a:ext uri="{FF2B5EF4-FFF2-40B4-BE49-F238E27FC236}">
                <a16:creationId xmlns:a16="http://schemas.microsoft.com/office/drawing/2014/main" id="{B0417F0E-BFCF-0C1F-D9E3-E8282FAF5300}"/>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7" name="スライド番号プレースホルダー 6">
            <a:extLst>
              <a:ext uri="{FF2B5EF4-FFF2-40B4-BE49-F238E27FC236}">
                <a16:creationId xmlns:a16="http://schemas.microsoft.com/office/drawing/2014/main" id="{4DE073C4-CEF2-F08C-94AB-3F6ED65356D8}"/>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1214839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C4C250-B297-5061-06C4-A9B5314F24F6}"/>
              </a:ext>
            </a:extLst>
          </p:cNvPr>
          <p:cNvSpPr>
            <a:spLocks noGrp="1"/>
          </p:cNvSpPr>
          <p:nvPr>
            <p:ph type="title"/>
          </p:nvPr>
        </p:nvSpPr>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縦書きテキスト プレースホルダー 2">
            <a:extLst>
              <a:ext uri="{FF2B5EF4-FFF2-40B4-BE49-F238E27FC236}">
                <a16:creationId xmlns:a16="http://schemas.microsoft.com/office/drawing/2014/main" id="{01F936BC-0199-AB70-009E-767B4D0BF908}"/>
              </a:ext>
            </a:extLst>
          </p:cNvPr>
          <p:cNvSpPr>
            <a:spLocks noGrp="1"/>
          </p:cNvSpPr>
          <p:nvPr>
            <p:ph type="body" orient="vert" idx="1"/>
          </p:nvPr>
        </p:nvSpPr>
        <p:spPr/>
        <p:txBody>
          <a:bodyPr vert="eaVert"/>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B414FC42-B7AF-8D8E-39BE-0CAEDB9C98E2}"/>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CE84779C-AAA5-47A8-B937-09D9866CA0E0}" type="datetime1">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7B0D65AE-54FF-7A4E-5AD8-9D8654C09F2E}"/>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8DDF4B6E-4F21-B704-0424-C29909301730}"/>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1441037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97453DB-B4F4-8BF7-8DC4-30B451D77BAC}"/>
              </a:ext>
            </a:extLst>
          </p:cNvPr>
          <p:cNvSpPr>
            <a:spLocks noGrp="1"/>
          </p:cNvSpPr>
          <p:nvPr>
            <p:ph type="title" orient="vert"/>
          </p:nvPr>
        </p:nvSpPr>
        <p:spPr>
          <a:xfrm>
            <a:off x="8724900" y="365125"/>
            <a:ext cx="2628900" cy="5811838"/>
          </a:xfrm>
        </p:spPr>
        <p:txBody>
          <a:bodyPr vert="eaVert"/>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縦書きテキスト プレースホルダー 2">
            <a:extLst>
              <a:ext uri="{FF2B5EF4-FFF2-40B4-BE49-F238E27FC236}">
                <a16:creationId xmlns:a16="http://schemas.microsoft.com/office/drawing/2014/main" id="{C41C5254-5C56-B5F2-1BCA-A9CC633F0570}"/>
              </a:ext>
            </a:extLst>
          </p:cNvPr>
          <p:cNvSpPr>
            <a:spLocks noGrp="1"/>
          </p:cNvSpPr>
          <p:nvPr>
            <p:ph type="body" orient="vert" idx="1"/>
          </p:nvPr>
        </p:nvSpPr>
        <p:spPr>
          <a:xfrm>
            <a:off x="838200" y="365125"/>
            <a:ext cx="7734300" cy="5811838"/>
          </a:xfrm>
        </p:spPr>
        <p:txBody>
          <a:bodyPr vert="eaVert"/>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AC2CE2DF-21FD-5EB4-7D6A-55BCC3A7358B}"/>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B03E5582-8F7F-4064-B453-AEB0D40BABF3}" type="datetime1">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8590FE56-2EAE-128B-0765-CAEF860352F6}"/>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F6A8ACF2-B15D-8617-2809-9492E1366841}"/>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3877878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F96880-9806-43F2-D3D6-6C42D00025E1}"/>
              </a:ext>
            </a:extLst>
          </p:cNvPr>
          <p:cNvSpPr>
            <a:spLocks noGrp="1"/>
          </p:cNvSpPr>
          <p:nvPr>
            <p:ph type="ctrTitle"/>
          </p:nvPr>
        </p:nvSpPr>
        <p:spPr>
          <a:xfrm>
            <a:off x="1524000" y="1122363"/>
            <a:ext cx="9144000" cy="2387600"/>
          </a:xfrm>
        </p:spPr>
        <p:txBody>
          <a:bodyPr anchor="b"/>
          <a:lstStyle>
            <a:lvl1pPr algn="ctr">
              <a:defRPr sz="6000"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5345F57A-B74A-F763-BFCA-89E04983F14A}"/>
              </a:ext>
            </a:extLst>
          </p:cNvPr>
          <p:cNvSpPr>
            <a:spLocks noGrp="1"/>
          </p:cNvSpPr>
          <p:nvPr>
            <p:ph type="subTitle" idx="1"/>
          </p:nvPr>
        </p:nvSpPr>
        <p:spPr>
          <a:xfrm>
            <a:off x="1524000" y="3602038"/>
            <a:ext cx="9144000" cy="1655762"/>
          </a:xfrm>
        </p:spPr>
        <p:txBody>
          <a:bodyPr/>
          <a:lstStyle>
            <a:lvl1pPr marL="0" indent="0" algn="ctr">
              <a:buNone/>
              <a:defRPr sz="2400" b="0" i="0">
                <a:latin typeface="游ゴシック" panose="020B0400000000000000" pitchFamily="50" charset="-128"/>
                <a:ea typeface="游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4" name="日付プレースホルダー 3">
            <a:extLst>
              <a:ext uri="{FF2B5EF4-FFF2-40B4-BE49-F238E27FC236}">
                <a16:creationId xmlns:a16="http://schemas.microsoft.com/office/drawing/2014/main" id="{4C249DA5-B3A7-6DED-2DA5-CA60FD5C5EC7}"/>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2B1A92B7-B949-B603-6595-BA490A84A44A}"/>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E2D69028-5C88-F59E-2D87-30ECD3A4F8DE}"/>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pic>
        <p:nvPicPr>
          <p:cNvPr id="7" name="図 6" descr="探す, 座る, 男, 水 が含まれている画像&#10;&#10;AI 生成コンテンツは誤りを含む可能性があります。">
            <a:extLst>
              <a:ext uri="{FF2B5EF4-FFF2-40B4-BE49-F238E27FC236}">
                <a16:creationId xmlns:a16="http://schemas.microsoft.com/office/drawing/2014/main" id="{696F07DC-0E84-1482-1E19-547F63BC585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00" y="0"/>
            <a:ext cx="12193200" cy="6858000"/>
          </a:xfrm>
          <a:prstGeom prst="rect">
            <a:avLst/>
          </a:prstGeom>
        </p:spPr>
      </p:pic>
    </p:spTree>
    <p:extLst>
      <p:ext uri="{BB962C8B-B14F-4D97-AF65-F5344CB8AC3E}">
        <p14:creationId xmlns:p14="http://schemas.microsoft.com/office/powerpoint/2010/main" val="246969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6378DC-6E5F-82A3-C777-2852A242ED10}"/>
              </a:ext>
            </a:extLst>
          </p:cNvPr>
          <p:cNvSpPr>
            <a:spLocks noGrp="1"/>
          </p:cNvSpPr>
          <p:nvPr>
            <p:ph type="title"/>
          </p:nvPr>
        </p:nvSpPr>
        <p:spPr>
          <a:xfrm>
            <a:off x="831850" y="1709738"/>
            <a:ext cx="10515600" cy="2852737"/>
          </a:xfrm>
        </p:spPr>
        <p:txBody>
          <a:bodyPr anchor="b"/>
          <a:lstStyle>
            <a:lvl1pPr>
              <a:defRPr sz="6000"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CBC0A0BF-B020-E1E0-D002-7EC39030838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82000"/>
                  </a:schemeClr>
                </a:solidFill>
                <a:latin typeface="游ゴシック" panose="020B0400000000000000" pitchFamily="50" charset="-128"/>
                <a:ea typeface="游ゴシック" panose="020B0400000000000000" pitchFamily="50" charset="-128"/>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dirty="0"/>
              <a:t>マスター テキストの書式設定</a:t>
            </a:r>
          </a:p>
        </p:txBody>
      </p:sp>
      <p:sp>
        <p:nvSpPr>
          <p:cNvPr id="4" name="日付プレースホルダー 3">
            <a:extLst>
              <a:ext uri="{FF2B5EF4-FFF2-40B4-BE49-F238E27FC236}">
                <a16:creationId xmlns:a16="http://schemas.microsoft.com/office/drawing/2014/main" id="{A73CEEAD-9471-2703-E1EC-A6CA96A5D3DB}"/>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AFF624DD-C3A5-2EDB-B1FA-97E4DF07CD66}"/>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DA706935-67FC-1723-6016-5EDDF8FA165F}"/>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1852992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F9831B-39AD-DFF0-20B1-1EC199A072DE}"/>
              </a:ext>
            </a:extLst>
          </p:cNvPr>
          <p:cNvSpPr>
            <a:spLocks noGrp="1"/>
          </p:cNvSpPr>
          <p:nvPr>
            <p:ph type="title"/>
          </p:nvPr>
        </p:nvSpPr>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9ACDF9A-1B3B-D4E4-9058-684A9238FD51}"/>
              </a:ext>
            </a:extLst>
          </p:cNvPr>
          <p:cNvSpPr>
            <a:spLocks noGrp="1"/>
          </p:cNvSpPr>
          <p:nvPr>
            <p:ph sz="half" idx="1"/>
          </p:nvPr>
        </p:nvSpPr>
        <p:spPr>
          <a:xfrm>
            <a:off x="838200" y="1825625"/>
            <a:ext cx="5181600" cy="4351338"/>
          </a:xfrm>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3">
            <a:extLst>
              <a:ext uri="{FF2B5EF4-FFF2-40B4-BE49-F238E27FC236}">
                <a16:creationId xmlns:a16="http://schemas.microsoft.com/office/drawing/2014/main" id="{BE51B594-FE7D-A335-14F1-9DE3E93CF181}"/>
              </a:ext>
            </a:extLst>
          </p:cNvPr>
          <p:cNvSpPr>
            <a:spLocks noGrp="1"/>
          </p:cNvSpPr>
          <p:nvPr>
            <p:ph sz="half" idx="2"/>
          </p:nvPr>
        </p:nvSpPr>
        <p:spPr>
          <a:xfrm>
            <a:off x="6172200" y="1825625"/>
            <a:ext cx="5181600" cy="4351338"/>
          </a:xfrm>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日付プレースホルダー 4">
            <a:extLst>
              <a:ext uri="{FF2B5EF4-FFF2-40B4-BE49-F238E27FC236}">
                <a16:creationId xmlns:a16="http://schemas.microsoft.com/office/drawing/2014/main" id="{810C2513-B44E-7A10-00A3-357A6083F10A}"/>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6" name="フッター プレースホルダー 5">
            <a:extLst>
              <a:ext uri="{FF2B5EF4-FFF2-40B4-BE49-F238E27FC236}">
                <a16:creationId xmlns:a16="http://schemas.microsoft.com/office/drawing/2014/main" id="{96BCCEEC-CB57-F397-9A3C-96F63A02D97A}"/>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7" name="スライド番号プレースホルダー 6">
            <a:extLst>
              <a:ext uri="{FF2B5EF4-FFF2-40B4-BE49-F238E27FC236}">
                <a16:creationId xmlns:a16="http://schemas.microsoft.com/office/drawing/2014/main" id="{088EF031-E635-9DA4-F432-18AE59BFEAEE}"/>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2121385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57F38-7CBF-9AE2-C1FE-95129E51C2C5}"/>
              </a:ext>
            </a:extLst>
          </p:cNvPr>
          <p:cNvSpPr>
            <a:spLocks noGrp="1"/>
          </p:cNvSpPr>
          <p:nvPr>
            <p:ph type="title"/>
          </p:nvPr>
        </p:nvSpPr>
        <p:spPr>
          <a:xfrm>
            <a:off x="839788" y="365125"/>
            <a:ext cx="10515600" cy="1325563"/>
          </a:xfrm>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57F066AB-5B99-65F6-DABD-8E2A3DEFA91B}"/>
              </a:ext>
            </a:extLst>
          </p:cNvPr>
          <p:cNvSpPr>
            <a:spLocks noGrp="1"/>
          </p:cNvSpPr>
          <p:nvPr>
            <p:ph type="body" idx="1"/>
          </p:nvPr>
        </p:nvSpPr>
        <p:spPr>
          <a:xfrm>
            <a:off x="839788" y="1681163"/>
            <a:ext cx="5157787" cy="823912"/>
          </a:xfrm>
        </p:spPr>
        <p:txBody>
          <a:bodyPr anchor="b"/>
          <a:lstStyle>
            <a:lvl1pPr marL="0" indent="0">
              <a:buNone/>
              <a:defRPr sz="2400" b="0" i="0">
                <a:latin typeface="游ゴシック" panose="020B0400000000000000" pitchFamily="50" charset="-128"/>
                <a:ea typeface="游ゴシック" panose="020B0400000000000000"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4" name="コンテンツ プレースホルダー 3">
            <a:extLst>
              <a:ext uri="{FF2B5EF4-FFF2-40B4-BE49-F238E27FC236}">
                <a16:creationId xmlns:a16="http://schemas.microsoft.com/office/drawing/2014/main" id="{E46BD425-A487-6595-534A-A2E3038D70B0}"/>
              </a:ext>
            </a:extLst>
          </p:cNvPr>
          <p:cNvSpPr>
            <a:spLocks noGrp="1"/>
          </p:cNvSpPr>
          <p:nvPr>
            <p:ph sz="half" idx="2"/>
          </p:nvPr>
        </p:nvSpPr>
        <p:spPr>
          <a:xfrm>
            <a:off x="839788" y="2505075"/>
            <a:ext cx="5157787" cy="3684588"/>
          </a:xfrm>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テキスト プレースホルダー 4">
            <a:extLst>
              <a:ext uri="{FF2B5EF4-FFF2-40B4-BE49-F238E27FC236}">
                <a16:creationId xmlns:a16="http://schemas.microsoft.com/office/drawing/2014/main" id="{419C9521-8B1A-0C50-0794-5865A915F6EB}"/>
              </a:ext>
            </a:extLst>
          </p:cNvPr>
          <p:cNvSpPr>
            <a:spLocks noGrp="1"/>
          </p:cNvSpPr>
          <p:nvPr>
            <p:ph type="body" sz="quarter" idx="3"/>
          </p:nvPr>
        </p:nvSpPr>
        <p:spPr>
          <a:xfrm>
            <a:off x="6172200" y="1681163"/>
            <a:ext cx="5183188" cy="823912"/>
          </a:xfrm>
        </p:spPr>
        <p:txBody>
          <a:bodyPr anchor="b"/>
          <a:lstStyle>
            <a:lvl1pPr marL="0" indent="0">
              <a:buNone/>
              <a:defRPr sz="2400" b="0" i="0">
                <a:latin typeface="游ゴシック" panose="020B0400000000000000" pitchFamily="50" charset="-128"/>
                <a:ea typeface="游ゴシック" panose="020B0400000000000000"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6" name="コンテンツ プレースホルダー 5">
            <a:extLst>
              <a:ext uri="{FF2B5EF4-FFF2-40B4-BE49-F238E27FC236}">
                <a16:creationId xmlns:a16="http://schemas.microsoft.com/office/drawing/2014/main" id="{91824655-A882-83E6-B569-8EE1A70045E3}"/>
              </a:ext>
            </a:extLst>
          </p:cNvPr>
          <p:cNvSpPr>
            <a:spLocks noGrp="1"/>
          </p:cNvSpPr>
          <p:nvPr>
            <p:ph sz="quarter" idx="4"/>
          </p:nvPr>
        </p:nvSpPr>
        <p:spPr>
          <a:xfrm>
            <a:off x="6172200" y="2505075"/>
            <a:ext cx="5183188" cy="3684588"/>
          </a:xfrm>
        </p:spPr>
        <p:txBody>
          <a:bodyPr/>
          <a:lstStyle>
            <a:lvl1pPr>
              <a:defRPr b="0" i="0">
                <a:latin typeface="游ゴシック" panose="020B0400000000000000" pitchFamily="50" charset="-128"/>
                <a:ea typeface="游ゴシック" panose="020B0400000000000000" pitchFamily="50" charset="-128"/>
              </a:defRPr>
            </a:lvl1pPr>
            <a:lvl2pPr>
              <a:defRPr b="0" i="0">
                <a:latin typeface="游ゴシック" panose="020B0400000000000000" pitchFamily="50" charset="-128"/>
                <a:ea typeface="游ゴシック" panose="020B0400000000000000" pitchFamily="50" charset="-128"/>
              </a:defRPr>
            </a:lvl2pPr>
            <a:lvl3pPr>
              <a:defRPr b="0" i="0">
                <a:latin typeface="游ゴシック" panose="020B0400000000000000" pitchFamily="50" charset="-128"/>
                <a:ea typeface="游ゴシック" panose="020B0400000000000000" pitchFamily="50" charset="-128"/>
              </a:defRPr>
            </a:lvl3pPr>
            <a:lvl4pPr>
              <a:defRPr b="0" i="0">
                <a:latin typeface="游ゴシック" panose="020B0400000000000000" pitchFamily="50" charset="-128"/>
                <a:ea typeface="游ゴシック" panose="020B0400000000000000" pitchFamily="50" charset="-128"/>
              </a:defRPr>
            </a:lvl4pPr>
            <a:lvl5pPr>
              <a:defRPr b="0" i="0">
                <a:latin typeface="游ゴシック" panose="020B0400000000000000" pitchFamily="50" charset="-128"/>
                <a:ea typeface="游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日付プレースホルダー 6">
            <a:extLst>
              <a:ext uri="{FF2B5EF4-FFF2-40B4-BE49-F238E27FC236}">
                <a16:creationId xmlns:a16="http://schemas.microsoft.com/office/drawing/2014/main" id="{F7ACE608-A21D-46D9-1355-C95BCEBCE989}"/>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8" name="フッター プレースホルダー 7">
            <a:extLst>
              <a:ext uri="{FF2B5EF4-FFF2-40B4-BE49-F238E27FC236}">
                <a16:creationId xmlns:a16="http://schemas.microsoft.com/office/drawing/2014/main" id="{D73D56A4-51ED-0574-63E3-A55E45761F6E}"/>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9" name="スライド番号プレースホルダー 8">
            <a:extLst>
              <a:ext uri="{FF2B5EF4-FFF2-40B4-BE49-F238E27FC236}">
                <a16:creationId xmlns:a16="http://schemas.microsoft.com/office/drawing/2014/main" id="{BA1A72D9-D3A2-6073-61A1-F76B4F1FA2F5}"/>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87187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C7450-8961-1753-2877-387F8392C239}"/>
              </a:ext>
            </a:extLst>
          </p:cNvPr>
          <p:cNvSpPr>
            <a:spLocks noGrp="1"/>
          </p:cNvSpPr>
          <p:nvPr>
            <p:ph type="title"/>
          </p:nvPr>
        </p:nvSpPr>
        <p:spPr/>
        <p:txBody>
          <a:bodyPr/>
          <a:lstStyle>
            <a:lvl1pPr>
              <a:defRPr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日付プレースホルダー 2">
            <a:extLst>
              <a:ext uri="{FF2B5EF4-FFF2-40B4-BE49-F238E27FC236}">
                <a16:creationId xmlns:a16="http://schemas.microsoft.com/office/drawing/2014/main" id="{A0CD9911-57AE-8146-B8C9-80162F32CB3E}"/>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4" name="フッター プレースホルダー 3">
            <a:extLst>
              <a:ext uri="{FF2B5EF4-FFF2-40B4-BE49-F238E27FC236}">
                <a16:creationId xmlns:a16="http://schemas.microsoft.com/office/drawing/2014/main" id="{E7C542CB-9D70-C097-4288-E283ECE34427}"/>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5" name="スライド番号プレースホルダー 4">
            <a:extLst>
              <a:ext uri="{FF2B5EF4-FFF2-40B4-BE49-F238E27FC236}">
                <a16:creationId xmlns:a16="http://schemas.microsoft.com/office/drawing/2014/main" id="{52EAA9D8-368F-FD75-44DD-3E4BA100D1B9}"/>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323223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27F0A80-767C-A412-D88F-895541CFB374}"/>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3" name="フッター プレースホルダー 2">
            <a:extLst>
              <a:ext uri="{FF2B5EF4-FFF2-40B4-BE49-F238E27FC236}">
                <a16:creationId xmlns:a16="http://schemas.microsoft.com/office/drawing/2014/main" id="{DEA3C91B-D1F2-4832-3CCE-93E36A9B4E07}"/>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4" name="スライド番号プレースホルダー 3">
            <a:extLst>
              <a:ext uri="{FF2B5EF4-FFF2-40B4-BE49-F238E27FC236}">
                <a16:creationId xmlns:a16="http://schemas.microsoft.com/office/drawing/2014/main" id="{514B33B1-828E-B9BB-00FE-5CD3B735C18F}"/>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333715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1D2CF0-D281-1AB4-725E-F1EF00CC7201}"/>
              </a:ext>
            </a:extLst>
          </p:cNvPr>
          <p:cNvSpPr>
            <a:spLocks noGrp="1"/>
          </p:cNvSpPr>
          <p:nvPr>
            <p:ph type="title"/>
          </p:nvPr>
        </p:nvSpPr>
        <p:spPr>
          <a:xfrm>
            <a:off x="839788" y="457200"/>
            <a:ext cx="3932237" cy="1600200"/>
          </a:xfrm>
        </p:spPr>
        <p:txBody>
          <a:bodyPr anchor="b"/>
          <a:lstStyle>
            <a:lvl1pPr>
              <a:defRPr sz="3200"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A25544AA-96D8-20D8-672B-CAEB221A33A6}"/>
              </a:ext>
            </a:extLst>
          </p:cNvPr>
          <p:cNvSpPr>
            <a:spLocks noGrp="1"/>
          </p:cNvSpPr>
          <p:nvPr>
            <p:ph idx="1"/>
          </p:nvPr>
        </p:nvSpPr>
        <p:spPr>
          <a:xfrm>
            <a:off x="5183188" y="987425"/>
            <a:ext cx="6172200" cy="4873625"/>
          </a:xfrm>
        </p:spPr>
        <p:txBody>
          <a:bodyPr/>
          <a:lstStyle>
            <a:lvl1pPr>
              <a:defRPr sz="3200" b="0" i="0">
                <a:latin typeface="游ゴシック" panose="020B0400000000000000" pitchFamily="50" charset="-128"/>
                <a:ea typeface="游ゴシック" panose="020B0400000000000000" pitchFamily="50" charset="-128"/>
              </a:defRPr>
            </a:lvl1pPr>
            <a:lvl2pPr>
              <a:defRPr sz="2800" b="0" i="0">
                <a:latin typeface="游ゴシック" panose="020B0400000000000000" pitchFamily="50" charset="-128"/>
                <a:ea typeface="游ゴシック" panose="020B0400000000000000" pitchFamily="50" charset="-128"/>
              </a:defRPr>
            </a:lvl2pPr>
            <a:lvl3pPr>
              <a:defRPr sz="2400" b="0" i="0">
                <a:latin typeface="游ゴシック" panose="020B0400000000000000" pitchFamily="50" charset="-128"/>
                <a:ea typeface="游ゴシック" panose="020B0400000000000000" pitchFamily="50" charset="-128"/>
              </a:defRPr>
            </a:lvl3pPr>
            <a:lvl4pPr>
              <a:defRPr sz="2000" b="0" i="0">
                <a:latin typeface="游ゴシック" panose="020B0400000000000000" pitchFamily="50" charset="-128"/>
                <a:ea typeface="游ゴシック" panose="020B0400000000000000" pitchFamily="50" charset="-128"/>
              </a:defRPr>
            </a:lvl4pPr>
            <a:lvl5pPr>
              <a:defRPr sz="2000" b="0" i="0">
                <a:latin typeface="游ゴシック" panose="020B0400000000000000" pitchFamily="50" charset="-128"/>
                <a:ea typeface="游ゴシック" panose="020B0400000000000000" pitchFamily="50" charset="-128"/>
              </a:defRPr>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a:extLst>
              <a:ext uri="{FF2B5EF4-FFF2-40B4-BE49-F238E27FC236}">
                <a16:creationId xmlns:a16="http://schemas.microsoft.com/office/drawing/2014/main" id="{8B31EC8E-A0E6-47B6-1C28-51781022CDB4}"/>
              </a:ext>
            </a:extLst>
          </p:cNvPr>
          <p:cNvSpPr>
            <a:spLocks noGrp="1"/>
          </p:cNvSpPr>
          <p:nvPr>
            <p:ph type="body" sz="half" idx="2"/>
          </p:nvPr>
        </p:nvSpPr>
        <p:spPr>
          <a:xfrm>
            <a:off x="839788" y="2057400"/>
            <a:ext cx="3932237" cy="3811588"/>
          </a:xfrm>
        </p:spPr>
        <p:txBody>
          <a:bodyPr/>
          <a:lstStyle>
            <a:lvl1pPr marL="0" indent="0">
              <a:buNone/>
              <a:defRPr sz="1600" b="0" i="0">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dirty="0"/>
              <a:t>マスター テキストの書式設定</a:t>
            </a:r>
          </a:p>
        </p:txBody>
      </p:sp>
      <p:sp>
        <p:nvSpPr>
          <p:cNvPr id="5" name="日付プレースホルダー 4">
            <a:extLst>
              <a:ext uri="{FF2B5EF4-FFF2-40B4-BE49-F238E27FC236}">
                <a16:creationId xmlns:a16="http://schemas.microsoft.com/office/drawing/2014/main" id="{F9A9FF13-CF12-33E6-B38E-7A998A945595}"/>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6" name="フッター プレースホルダー 5">
            <a:extLst>
              <a:ext uri="{FF2B5EF4-FFF2-40B4-BE49-F238E27FC236}">
                <a16:creationId xmlns:a16="http://schemas.microsoft.com/office/drawing/2014/main" id="{9EDBCAC5-3E25-84E8-4CA5-DC27F06DFFC7}"/>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7" name="スライド番号プレースホルダー 6">
            <a:extLst>
              <a:ext uri="{FF2B5EF4-FFF2-40B4-BE49-F238E27FC236}">
                <a16:creationId xmlns:a16="http://schemas.microsoft.com/office/drawing/2014/main" id="{03BA0A1D-3FD0-F218-54DA-557BD16EA292}"/>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1772991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69310B-4E78-67F8-DA16-D16703977D2B}"/>
              </a:ext>
            </a:extLst>
          </p:cNvPr>
          <p:cNvSpPr>
            <a:spLocks noGrp="1"/>
          </p:cNvSpPr>
          <p:nvPr>
            <p:ph type="title"/>
          </p:nvPr>
        </p:nvSpPr>
        <p:spPr>
          <a:xfrm>
            <a:off x="839788" y="457200"/>
            <a:ext cx="3932237" cy="1600200"/>
          </a:xfrm>
        </p:spPr>
        <p:txBody>
          <a:bodyPr anchor="b"/>
          <a:lstStyle>
            <a:lvl1pPr>
              <a:defRPr sz="3200" b="0" i="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
        <p:nvSpPr>
          <p:cNvPr id="3" name="図プレースホルダー 2">
            <a:extLst>
              <a:ext uri="{FF2B5EF4-FFF2-40B4-BE49-F238E27FC236}">
                <a16:creationId xmlns:a16="http://schemas.microsoft.com/office/drawing/2014/main" id="{074EC9A9-FF5F-BF92-9734-B29039ABEF5A}"/>
              </a:ext>
            </a:extLst>
          </p:cNvPr>
          <p:cNvSpPr>
            <a:spLocks noGrp="1"/>
          </p:cNvSpPr>
          <p:nvPr>
            <p:ph type="pic" idx="1"/>
          </p:nvPr>
        </p:nvSpPr>
        <p:spPr>
          <a:xfrm>
            <a:off x="5183188" y="987425"/>
            <a:ext cx="6172200" cy="4873625"/>
          </a:xfrm>
        </p:spPr>
        <p:txBody>
          <a:bodyPr/>
          <a:lstStyle>
            <a:lvl1pPr marL="0" indent="0">
              <a:buNone/>
              <a:defRPr sz="3200" b="0" i="0">
                <a:latin typeface="游ゴシック" panose="020B0400000000000000" pitchFamily="50" charset="-128"/>
                <a:ea typeface="游ゴシック" panose="020B0400000000000000"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3C18699D-27B1-1505-6F9A-53E569132866}"/>
              </a:ext>
            </a:extLst>
          </p:cNvPr>
          <p:cNvSpPr>
            <a:spLocks noGrp="1"/>
          </p:cNvSpPr>
          <p:nvPr>
            <p:ph type="body" sz="half" idx="2"/>
          </p:nvPr>
        </p:nvSpPr>
        <p:spPr>
          <a:xfrm>
            <a:off x="839788" y="2057400"/>
            <a:ext cx="3932237" cy="3811588"/>
          </a:xfrm>
        </p:spPr>
        <p:txBody>
          <a:bodyPr/>
          <a:lstStyle>
            <a:lvl1pPr marL="0" indent="0">
              <a:buNone/>
              <a:defRPr sz="1600" b="0" i="0">
                <a:latin typeface="游ゴシック" panose="020B0400000000000000" pitchFamily="50" charset="-128"/>
                <a:ea typeface="游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dirty="0"/>
              <a:t>マスター テキストの書式設定</a:t>
            </a:r>
          </a:p>
        </p:txBody>
      </p:sp>
      <p:sp>
        <p:nvSpPr>
          <p:cNvPr id="5" name="日付プレースホルダー 4">
            <a:extLst>
              <a:ext uri="{FF2B5EF4-FFF2-40B4-BE49-F238E27FC236}">
                <a16:creationId xmlns:a16="http://schemas.microsoft.com/office/drawing/2014/main" id="{DCB6FE6B-742A-4504-2135-DEFBD0D6EC65}"/>
              </a:ext>
            </a:extLst>
          </p:cNvPr>
          <p:cNvSpPr>
            <a:spLocks noGrp="1"/>
          </p:cNvSpPr>
          <p:nvPr>
            <p:ph type="dt" sz="half" idx="10"/>
          </p:nvPr>
        </p:nvSpPr>
        <p:spPr/>
        <p:txBody>
          <a:bodyPr/>
          <a:lstStyle>
            <a:lvl1pPr>
              <a:defRPr b="0" i="0">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6" name="フッター プレースホルダー 5">
            <a:extLst>
              <a:ext uri="{FF2B5EF4-FFF2-40B4-BE49-F238E27FC236}">
                <a16:creationId xmlns:a16="http://schemas.microsoft.com/office/drawing/2014/main" id="{B0417F0E-BFCF-0C1F-D9E3-E8282FAF5300}"/>
              </a:ext>
            </a:extLst>
          </p:cNvPr>
          <p:cNvSpPr>
            <a:spLocks noGrp="1"/>
          </p:cNvSpPr>
          <p:nvPr>
            <p:ph type="ftr" sz="quarter" idx="11"/>
          </p:nvPr>
        </p:nvSpPr>
        <p:spPr/>
        <p:txBody>
          <a:bodyPr/>
          <a:lstStyle>
            <a:lvl1pPr>
              <a:defRPr b="0" i="0">
                <a:latin typeface="游ゴシック" panose="020B0400000000000000" pitchFamily="50" charset="-128"/>
                <a:ea typeface="游ゴシック" panose="020B0400000000000000" pitchFamily="50" charset="-128"/>
              </a:defRPr>
            </a:lvl1pPr>
          </a:lstStyle>
          <a:p>
            <a:endParaRPr lang="ja-JP" altLang="en-US" dirty="0"/>
          </a:p>
        </p:txBody>
      </p:sp>
      <p:sp>
        <p:nvSpPr>
          <p:cNvPr id="7" name="スライド番号プレースホルダー 6">
            <a:extLst>
              <a:ext uri="{FF2B5EF4-FFF2-40B4-BE49-F238E27FC236}">
                <a16:creationId xmlns:a16="http://schemas.microsoft.com/office/drawing/2014/main" id="{4DE073C4-CEF2-F08C-94AB-3F6ED65356D8}"/>
              </a:ext>
            </a:extLst>
          </p:cNvPr>
          <p:cNvSpPr>
            <a:spLocks noGrp="1"/>
          </p:cNvSpPr>
          <p:nvPr>
            <p:ph type="sldNum" sz="quarter" idx="12"/>
          </p:nvPr>
        </p:nvSpPr>
        <p:spPr/>
        <p:txBody>
          <a:bodyPr/>
          <a:lstStyle>
            <a:lvl1pPr>
              <a:defRPr b="0" i="0">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1125587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7C59ABC-03F6-B154-3618-8D474D3BC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0DFCE35C-4B4D-A26E-D291-EB9067F69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139261A4-AF8B-EDBB-906A-0B3C00FC8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游ゴシック" panose="020B0400000000000000" pitchFamily="50" charset="-128"/>
                <a:ea typeface="游ゴシック" panose="020B0400000000000000" pitchFamily="50" charset="-128"/>
              </a:defRPr>
            </a:lvl1pPr>
          </a:lstStyle>
          <a:p>
            <a:fld id="{F2881135-6A00-5B4D-A9E8-FD95331A3C1C}" type="datetimeFigureOut">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CCE8668E-5B18-FCB9-953D-90B185EED6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4BEA41D2-2420-EA22-F4BB-8B2B08F80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406395600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kumimoji="1" sz="4400" b="0" i="0"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游ゴシック" panose="020B0400000000000000" pitchFamily="50" charset="-128"/>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7C59ABC-03F6-B154-3618-8D474D3BC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0DFCE35C-4B4D-A26E-D291-EB9067F69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139261A4-AF8B-EDBB-906A-0B3C00FC8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游ゴシック" panose="020B0400000000000000" pitchFamily="50" charset="-128"/>
                <a:ea typeface="游ゴシック" panose="020B0400000000000000" pitchFamily="50" charset="-128"/>
              </a:defRPr>
            </a:lvl1pPr>
          </a:lstStyle>
          <a:p>
            <a:fld id="{09C4841C-3813-4C89-803C-D717908C42BD}" type="datetime1">
              <a:rPr lang="ja-JP" altLang="en-US" smtClean="0"/>
              <a:pPr/>
              <a:t>2026/3/3</a:t>
            </a:fld>
            <a:endParaRPr lang="ja-JP" altLang="en-US" dirty="0"/>
          </a:p>
        </p:txBody>
      </p:sp>
      <p:sp>
        <p:nvSpPr>
          <p:cNvPr id="5" name="フッター プレースホルダー 4">
            <a:extLst>
              <a:ext uri="{FF2B5EF4-FFF2-40B4-BE49-F238E27FC236}">
                <a16:creationId xmlns:a16="http://schemas.microsoft.com/office/drawing/2014/main" id="{CCE8668E-5B18-FCB9-953D-90B185EED6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游ゴシック" panose="020B0400000000000000" pitchFamily="50" charset="-128"/>
                <a:ea typeface="游ゴシック" panose="020B0400000000000000" pitchFamily="50" charset="-128"/>
              </a:defRPr>
            </a:lvl1pPr>
          </a:lstStyle>
          <a:p>
            <a:endParaRPr lang="ja-JP" altLang="en-US" dirty="0"/>
          </a:p>
        </p:txBody>
      </p:sp>
      <p:sp>
        <p:nvSpPr>
          <p:cNvPr id="6" name="スライド番号プレースホルダー 5">
            <a:extLst>
              <a:ext uri="{FF2B5EF4-FFF2-40B4-BE49-F238E27FC236}">
                <a16:creationId xmlns:a16="http://schemas.microsoft.com/office/drawing/2014/main" id="{4BEA41D2-2420-EA22-F4BB-8B2B08F80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游ゴシック" panose="020B0400000000000000" pitchFamily="50" charset="-128"/>
                <a:ea typeface="游ゴシック" panose="020B0400000000000000" pitchFamily="50" charset="-128"/>
              </a:defRPr>
            </a:lvl1pPr>
          </a:lstStyle>
          <a:p>
            <a:fld id="{80755E86-1683-AF4E-8D04-2A1E865A8B47}" type="slidenum">
              <a:rPr lang="ja-JP" altLang="en-US" smtClean="0"/>
              <a:pPr/>
              <a:t>‹#›</a:t>
            </a:fld>
            <a:endParaRPr lang="ja-JP" altLang="en-US" dirty="0"/>
          </a:p>
        </p:txBody>
      </p:sp>
    </p:spTree>
    <p:extLst>
      <p:ext uri="{BB962C8B-B14F-4D97-AF65-F5344CB8AC3E}">
        <p14:creationId xmlns:p14="http://schemas.microsoft.com/office/powerpoint/2010/main" val="102785022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hdr="0" ftr="0" dt="0"/>
  <p:txStyles>
    <p:titleStyle>
      <a:lvl1pPr algn="l" defTabSz="914400" rtl="0" eaLnBrk="1" latinLnBrk="0" hangingPunct="1">
        <a:lnSpc>
          <a:spcPct val="90000"/>
        </a:lnSpc>
        <a:spcBef>
          <a:spcPct val="0"/>
        </a:spcBef>
        <a:buNone/>
        <a:defRPr kumimoji="1" sz="4400" b="0" i="0"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游ゴシック" panose="020B0400000000000000" pitchFamily="50" charset="-128"/>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chart" Target="../charts/chart15.xml"/></Relationships>
</file>

<file path=ppt/slides/_rels/slide1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chart" Target="../charts/char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jpeg"/><Relationship Id="rId7" Type="http://schemas.openxmlformats.org/officeDocument/2006/relationships/image" Target="../media/image61.png"/><Relationship Id="rId12" Type="http://schemas.openxmlformats.org/officeDocument/2006/relationships/image" Target="../media/image66.jpeg"/><Relationship Id="rId17" Type="http://schemas.openxmlformats.org/officeDocument/2006/relationships/image" Target="../media/image71.png"/><Relationship Id="rId2" Type="http://schemas.openxmlformats.org/officeDocument/2006/relationships/notesSlide" Target="../notesSlides/notesSlide22.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jpe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5.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29.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hyperlink" Target="https://www.ai2-jp.com/contact/" TargetMode="External"/><Relationship Id="rId5" Type="http://schemas.openxmlformats.org/officeDocument/2006/relationships/hyperlink" Target="https://243193106.hs-sites-na2.com/quick-summary2.0%E8%B3%87%E6%96%99%E3%83%80%E3%82%A6%E3%83%B3%E3%83%AD%E3%83%BC%E3%83%89%E3%83%95%E3%82%A9%E3%83%BC%E3%83%A0?__hstc=153217895.95abf6225cbf0b932c9e3dfda51e75ea.1768752802701.1771397277662.1772553229292.6&amp;__hssc=153217895.7.1772553229292&amp;__hsfp=044703d4202812a7b73d3ffee945dbc3"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chart" Target="../charts/chart9.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chart" Target="../charts/char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1C870358-A2F7-747D-4CD9-57E4A494E4A5}"/>
              </a:ext>
            </a:extLst>
          </p:cNvPr>
          <p:cNvSpPr/>
          <p:nvPr/>
        </p:nvSpPr>
        <p:spPr>
          <a:xfrm>
            <a:off x="2504635" y="2596488"/>
            <a:ext cx="7225553" cy="985974"/>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616161"/>
              </a:solidFill>
              <a:effectLst/>
              <a:uLnTx/>
              <a:uFillTx/>
              <a:latin typeface="游ゴシック" panose="0211000402020202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1457FFF0-1FD1-3B22-C02A-E8C16B9FF9DE}"/>
              </a:ext>
            </a:extLst>
          </p:cNvPr>
          <p:cNvSpPr txBox="1"/>
          <p:nvPr/>
        </p:nvSpPr>
        <p:spPr>
          <a:xfrm>
            <a:off x="4353326" y="4938048"/>
            <a:ext cx="34853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80" normalizeH="0" baseline="0" noProof="0" dirty="0">
                <a:ln>
                  <a:noFill/>
                </a:ln>
                <a:solidFill>
                  <a:srgbClr val="616161"/>
                </a:solidFill>
                <a:effectLst/>
                <a:uLnTx/>
                <a:uFillTx/>
                <a:latin typeface="游ゴシック" panose="02110004020202020204"/>
                <a:ea typeface="游ゴシック" panose="020B0400000000000000" pitchFamily="50" charset="-128"/>
                <a:cs typeface="+mn-cs"/>
              </a:rPr>
              <a:t>株式会社</a:t>
            </a:r>
            <a:r>
              <a:rPr kumimoji="1" lang="ja-JP" altLang="en-US" sz="2000" b="1" i="0" u="none" strike="noStrike" kern="1200" cap="none" spc="0" normalizeH="0" baseline="0" noProof="0" dirty="0">
                <a:ln>
                  <a:noFill/>
                </a:ln>
                <a:solidFill>
                  <a:srgbClr val="616161"/>
                </a:solidFill>
                <a:effectLst/>
                <a:uLnTx/>
                <a:uFillTx/>
                <a:latin typeface="游ゴシック" panose="02110004020202020204"/>
                <a:ea typeface="游ゴシック" panose="020B0400000000000000" pitchFamily="50" charset="-128"/>
                <a:cs typeface="+mn-cs"/>
              </a:rPr>
              <a:t>エーアイスクエア</a:t>
            </a:r>
            <a:endParaRPr kumimoji="1" lang="en-US" altLang="ja-JP" sz="2000" b="1" i="0" u="none" strike="noStrike" kern="1200" cap="none" spc="0" normalizeH="0" baseline="0" noProof="0" dirty="0">
              <a:ln>
                <a:noFill/>
              </a:ln>
              <a:solidFill>
                <a:srgbClr val="616161"/>
              </a:solidFill>
              <a:effectLst/>
              <a:uLnTx/>
              <a:uFillTx/>
              <a:latin typeface="游ゴシック" panose="02110004020202020204"/>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1B056E35-F979-F053-2477-39FA55F90C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4469" y="5591920"/>
            <a:ext cx="1083062" cy="853927"/>
          </a:xfrm>
          <a:prstGeom prst="rect">
            <a:avLst/>
          </a:prstGeom>
        </p:spPr>
      </p:pic>
      <p:sp>
        <p:nvSpPr>
          <p:cNvPr id="4" name="Text 10">
            <a:extLst>
              <a:ext uri="{FF2B5EF4-FFF2-40B4-BE49-F238E27FC236}">
                <a16:creationId xmlns:a16="http://schemas.microsoft.com/office/drawing/2014/main" id="{AE4C71A2-A9DE-838A-5407-ACDF627C7D91}"/>
              </a:ext>
            </a:extLst>
          </p:cNvPr>
          <p:cNvSpPr/>
          <p:nvPr/>
        </p:nvSpPr>
        <p:spPr>
          <a:xfrm>
            <a:off x="1561560" y="2512307"/>
            <a:ext cx="9068880" cy="1300747"/>
          </a:xfrm>
          <a:prstGeom prst="rect">
            <a:avLst/>
          </a:prstGeom>
          <a:noFill/>
          <a:ln>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0" cap="none" spc="225" normalizeH="0" baseline="0" noProof="0" dirty="0">
                <a:ln>
                  <a:noFill/>
                </a:ln>
                <a:solidFill>
                  <a:srgbClr val="616161"/>
                </a:solidFill>
                <a:effectLst/>
                <a:uLnTx/>
                <a:uFillTx/>
                <a:latin typeface="游ゴシック" panose="02110004020202020204"/>
                <a:ea typeface="游ゴシック" panose="020B0400000000000000" pitchFamily="50" charset="-128"/>
                <a:cs typeface="Zen Kaku Gothic New" pitchFamily="34" charset="-120"/>
              </a:rPr>
              <a:t>生成</a:t>
            </a:r>
            <a:r>
              <a:rPr kumimoji="1" lang="en-US" altLang="ja-JP" sz="3600" b="1" i="0" u="none" strike="noStrike" kern="0" cap="none" spc="225" normalizeH="0" baseline="0" noProof="0" dirty="0">
                <a:ln>
                  <a:noFill/>
                </a:ln>
                <a:solidFill>
                  <a:srgbClr val="616161"/>
                </a:solidFill>
                <a:effectLst/>
                <a:uLnTx/>
                <a:uFillTx/>
                <a:latin typeface="游ゴシック" panose="02110004020202020204"/>
                <a:ea typeface="游ゴシック" panose="020B0400000000000000" pitchFamily="50" charset="-128"/>
                <a:cs typeface="Zen Kaku Gothic New" pitchFamily="34" charset="-120"/>
              </a:rPr>
              <a:t>AI</a:t>
            </a:r>
            <a:r>
              <a:rPr kumimoji="1" lang="ja-JP" altLang="en-US" sz="3600" b="1" i="0" u="none" strike="noStrike" kern="0" cap="none" spc="225" normalizeH="0" baseline="0" noProof="0" dirty="0">
                <a:ln>
                  <a:noFill/>
                </a:ln>
                <a:solidFill>
                  <a:srgbClr val="616161"/>
                </a:solidFill>
                <a:effectLst/>
                <a:uLnTx/>
                <a:uFillTx/>
                <a:latin typeface="游ゴシック" panose="02110004020202020204"/>
                <a:ea typeface="游ゴシック" panose="020B0400000000000000" pitchFamily="50" charset="-128"/>
                <a:cs typeface="Zen Kaku Gothic New" pitchFamily="34" charset="-120"/>
              </a:rPr>
              <a:t>の活用状況に関するデータと</a:t>
            </a:r>
            <a:endParaRPr kumimoji="1" lang="en-US" altLang="ja-JP" sz="3600" b="1" i="0" u="none" strike="noStrike" kern="0" cap="none" spc="225" normalizeH="0" baseline="0" noProof="0" dirty="0">
              <a:ln>
                <a:noFill/>
              </a:ln>
              <a:solidFill>
                <a:srgbClr val="616161"/>
              </a:solidFill>
              <a:effectLst/>
              <a:uLnTx/>
              <a:uFillTx/>
              <a:latin typeface="游ゴシック" panose="02110004020202020204"/>
              <a:ea typeface="游ゴシック" panose="020B0400000000000000" pitchFamily="50" charset="-128"/>
              <a:cs typeface="Zen Kaku Gothic New"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kern="0" spc="225" dirty="0">
                <a:solidFill>
                  <a:srgbClr val="616161"/>
                </a:solidFill>
                <a:latin typeface="游ゴシック" panose="02110004020202020204"/>
                <a:ea typeface="游ゴシック" panose="020B0400000000000000" pitchFamily="50" charset="-128"/>
                <a:cs typeface="Zen Kaku Gothic New" pitchFamily="34" charset="-120"/>
              </a:rPr>
              <a:t>弊社サービスについて</a:t>
            </a:r>
            <a:endParaRPr kumimoji="1" lang="en-US" altLang="ja-JP" sz="3600" b="1" i="0" u="none" strike="noStrike" kern="0" cap="none" spc="225" normalizeH="0" baseline="0" noProof="0" dirty="0">
              <a:ln>
                <a:noFill/>
              </a:ln>
              <a:solidFill>
                <a:srgbClr val="616161"/>
              </a:solidFill>
              <a:effectLst/>
              <a:uLnTx/>
              <a:uFillTx/>
              <a:latin typeface="游ゴシック" panose="02110004020202020204"/>
              <a:ea typeface="游ゴシック" panose="020B0400000000000000" pitchFamily="50" charset="-128"/>
              <a:cs typeface="Zen Kaku Gothic New" pitchFamily="34" charset="-120"/>
            </a:endParaRPr>
          </a:p>
        </p:txBody>
      </p:sp>
    </p:spTree>
    <p:extLst>
      <p:ext uri="{BB962C8B-B14F-4D97-AF65-F5344CB8AC3E}">
        <p14:creationId xmlns:p14="http://schemas.microsoft.com/office/powerpoint/2010/main" val="2323858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2853B-B6D6-D7EF-D6BA-3A709C65A09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19EC818-718B-8A64-5365-96C1B7E8CE04}"/>
              </a:ext>
            </a:extLst>
          </p:cNvPr>
          <p:cNvSpPr txBox="1"/>
          <p:nvPr/>
        </p:nvSpPr>
        <p:spPr>
          <a:xfrm>
            <a:off x="110009" y="237050"/>
            <a:ext cx="10163544"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アンケート結果③</a:t>
            </a:r>
            <a:r>
              <a:rPr lang="en-US" altLang="ja-JP" sz="2400" b="1" spc="200" dirty="0">
                <a:solidFill>
                  <a:srgbClr val="616161"/>
                </a:solidFill>
              </a:rPr>
              <a:t>_</a:t>
            </a:r>
            <a:r>
              <a:rPr lang="ja-JP" altLang="en-US" sz="2400" b="1" spc="200" dirty="0">
                <a:solidFill>
                  <a:srgbClr val="616161"/>
                </a:solidFill>
              </a:rPr>
              <a:t>各業務別規模別</a:t>
            </a:r>
          </a:p>
        </p:txBody>
      </p:sp>
      <p:sp>
        <p:nvSpPr>
          <p:cNvPr id="17" name="テキスト ボックス 16">
            <a:extLst>
              <a:ext uri="{FF2B5EF4-FFF2-40B4-BE49-F238E27FC236}">
                <a16:creationId xmlns:a16="http://schemas.microsoft.com/office/drawing/2014/main" id="{3B974365-2B84-5AEA-D74D-246ABC1AD1E2}"/>
              </a:ext>
            </a:extLst>
          </p:cNvPr>
          <p:cNvSpPr txBox="1"/>
          <p:nvPr/>
        </p:nvSpPr>
        <p:spPr>
          <a:xfrm>
            <a:off x="1389530" y="941202"/>
            <a:ext cx="10537730" cy="878629"/>
          </a:xfrm>
          <a:prstGeom prst="rect">
            <a:avLst/>
          </a:prstGeom>
          <a:solidFill>
            <a:schemeClr val="bg1">
              <a:lumMod val="95000"/>
            </a:schemeClr>
          </a:solidFill>
        </p:spPr>
        <p:txBody>
          <a:bodyPr wrap="square" anchor="ctr">
            <a:noAutofit/>
          </a:bodyPr>
          <a:lstStyle/>
          <a:p>
            <a:pPr marL="179388" indent="-179388">
              <a:buFont typeface="Arial" panose="020B0604020202020204" pitchFamily="34" charset="0"/>
              <a:buChar char="•"/>
            </a:pPr>
            <a:r>
              <a:rPr lang="en-US" altLang="ja-JP" sz="1200" dirty="0"/>
              <a:t>【 </a:t>
            </a:r>
            <a:r>
              <a:rPr lang="ja-JP" altLang="en-US" sz="1200" dirty="0"/>
              <a:t>自動カテゴリー分類</a:t>
            </a:r>
            <a:r>
              <a:rPr lang="en-US" altLang="ja-JP" sz="1200" dirty="0"/>
              <a:t>】</a:t>
            </a:r>
            <a:r>
              <a:rPr lang="ja-JP" altLang="en-US" sz="1200" dirty="0"/>
              <a:t>は、母数が少ないが、少数ながら一部で利用を開始している。</a:t>
            </a:r>
            <a:endParaRPr lang="en-US" altLang="ja-JP" sz="1200" dirty="0"/>
          </a:p>
          <a:p>
            <a:pPr marL="179388" indent="-179388">
              <a:buFont typeface="Arial" panose="020B0604020202020204" pitchFamily="34" charset="0"/>
              <a:buChar char="•"/>
            </a:pPr>
            <a:r>
              <a:rPr lang="en-US" altLang="ja-JP" sz="1200" dirty="0"/>
              <a:t>【</a:t>
            </a:r>
            <a:r>
              <a:rPr lang="ja-JP" altLang="en-US" sz="1200" dirty="0"/>
              <a:t>呼量・繁閑予測</a:t>
            </a:r>
            <a:r>
              <a:rPr lang="en-US" altLang="ja-JP" sz="1200" dirty="0"/>
              <a:t>】</a:t>
            </a:r>
            <a:r>
              <a:rPr lang="ja-JP" altLang="en-US" sz="1200" dirty="0"/>
              <a:t>は</a:t>
            </a:r>
            <a:r>
              <a:rPr lang="en-US" altLang="ja-JP" sz="1200" dirty="0"/>
              <a:t>21</a:t>
            </a:r>
            <a:r>
              <a:rPr lang="ja-JP" altLang="en-US" sz="1200" dirty="0"/>
              <a:t>席以上のセンターで少数ではあるが利用を開始している。</a:t>
            </a:r>
            <a:endParaRPr lang="en-US" altLang="ja-JP" sz="1200" dirty="0"/>
          </a:p>
        </p:txBody>
      </p:sp>
      <p:sp>
        <p:nvSpPr>
          <p:cNvPr id="18" name="テキスト ボックス 17">
            <a:extLst>
              <a:ext uri="{FF2B5EF4-FFF2-40B4-BE49-F238E27FC236}">
                <a16:creationId xmlns:a16="http://schemas.microsoft.com/office/drawing/2014/main" id="{0C6D3931-0FB0-FB7A-B252-7576CCACC154}"/>
              </a:ext>
            </a:extLst>
          </p:cNvPr>
          <p:cNvSpPr txBox="1"/>
          <p:nvPr/>
        </p:nvSpPr>
        <p:spPr>
          <a:xfrm>
            <a:off x="215714" y="941201"/>
            <a:ext cx="1093133" cy="878629"/>
          </a:xfrm>
          <a:prstGeom prst="rect">
            <a:avLst/>
          </a:prstGeom>
          <a:solidFill>
            <a:srgbClr val="002060"/>
          </a:solidFill>
        </p:spPr>
        <p:txBody>
          <a:bodyPr wrap="square" anchor="ctr">
            <a:noAutofit/>
          </a:bodyPr>
          <a:lstStyle/>
          <a:p>
            <a:pPr algn="ctr"/>
            <a:r>
              <a:rPr lang="ja-JP" altLang="en-US" sz="1200" dirty="0">
                <a:solidFill>
                  <a:schemeClr val="bg1"/>
                </a:solidFill>
              </a:rPr>
              <a:t>弊社</a:t>
            </a:r>
            <a:endParaRPr lang="en-US" altLang="ja-JP" sz="1200" dirty="0">
              <a:solidFill>
                <a:schemeClr val="bg1"/>
              </a:solidFill>
            </a:endParaRPr>
          </a:p>
          <a:p>
            <a:pPr algn="ctr"/>
            <a:r>
              <a:rPr lang="ja-JP" altLang="en-US" sz="1200" dirty="0">
                <a:solidFill>
                  <a:schemeClr val="bg1"/>
                </a:solidFill>
              </a:rPr>
              <a:t>コメント</a:t>
            </a:r>
          </a:p>
        </p:txBody>
      </p:sp>
      <p:sp>
        <p:nvSpPr>
          <p:cNvPr id="9" name="テキスト ボックス 8">
            <a:extLst>
              <a:ext uri="{FF2B5EF4-FFF2-40B4-BE49-F238E27FC236}">
                <a16:creationId xmlns:a16="http://schemas.microsoft.com/office/drawing/2014/main" id="{CAE47249-6B6A-D04A-8D25-9EAD69FC2AA7}"/>
              </a:ext>
            </a:extLst>
          </p:cNvPr>
          <p:cNvSpPr txBox="1"/>
          <p:nvPr/>
        </p:nvSpPr>
        <p:spPr>
          <a:xfrm>
            <a:off x="264740" y="6203575"/>
            <a:ext cx="11889040" cy="369332"/>
          </a:xfrm>
          <a:prstGeom prst="rect">
            <a:avLst/>
          </a:prstGeom>
          <a:noFill/>
        </p:spPr>
        <p:txBody>
          <a:bodyPr wrap="square" rtlCol="0">
            <a:spAutoFit/>
          </a:bodyPr>
          <a:lstStyle/>
          <a:p>
            <a:pPr marL="0" marR="0" lvl="0" indent="0" algn="r" defTabSz="914400" rtl="0" eaLnBrk="1" fontAlgn="auto" latinLnBrk="0" hangingPunct="1">
              <a:spcBef>
                <a:spcPts val="0"/>
              </a:spcBef>
              <a:spcAft>
                <a:spcPts val="0"/>
              </a:spcAft>
              <a:buClrTx/>
              <a:buSzTx/>
              <a:buFontTx/>
              <a:buNone/>
              <a:tabLst/>
              <a:defRPr/>
            </a:pP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出典：テクマトリクス</a:t>
            </a: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CRM FORUM2026</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アンケート結果</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a:p>
            <a:pPr marL="0" marR="0" lvl="0" indent="0" algn="r" defTabSz="914400" rtl="0" eaLnBrk="1" fontAlgn="auto" latinLnBrk="0" hangingPunct="1">
              <a:spcBef>
                <a:spcPts val="0"/>
              </a:spcBef>
              <a:spcAft>
                <a:spcPts val="0"/>
              </a:spcAft>
              <a:buClrTx/>
              <a:buSzTx/>
              <a:buFontTx/>
              <a:buNone/>
              <a:tabLst/>
              <a:defRPr/>
            </a:pP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アンケート内で「センターなし</a:t>
            </a: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未定」と回答した件数は母数から除外しています。</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B3EDB0EA-F312-2514-A513-608E334335A2}"/>
              </a:ext>
            </a:extLst>
          </p:cNvPr>
          <p:cNvSpPr txBox="1"/>
          <p:nvPr/>
        </p:nvSpPr>
        <p:spPr>
          <a:xfrm>
            <a:off x="264740" y="2151150"/>
            <a:ext cx="3579046" cy="276999"/>
          </a:xfrm>
          <a:prstGeom prst="rect">
            <a:avLst/>
          </a:prstGeom>
          <a:noFill/>
        </p:spPr>
        <p:txBody>
          <a:bodyPr wrap="square">
            <a:spAutoFit/>
          </a:bodyPr>
          <a:lstStyle/>
          <a:p>
            <a:r>
              <a:rPr lang="en-US" altLang="ja-JP" sz="1200" b="1" dirty="0"/>
              <a:t>【</a:t>
            </a:r>
            <a:r>
              <a:rPr lang="ja-JP" altLang="en-US" sz="1200" b="1" dirty="0"/>
              <a:t> 自動カテゴリー分類</a:t>
            </a:r>
            <a:r>
              <a:rPr lang="en-US" altLang="ja-JP" sz="1200" b="1" dirty="0"/>
              <a:t>】</a:t>
            </a:r>
            <a:endParaRPr lang="ja-JP" altLang="en-US" sz="1200" b="1" dirty="0"/>
          </a:p>
        </p:txBody>
      </p:sp>
      <p:graphicFrame>
        <p:nvGraphicFramePr>
          <p:cNvPr id="11" name="グラフ 10">
            <a:extLst>
              <a:ext uri="{FF2B5EF4-FFF2-40B4-BE49-F238E27FC236}">
                <a16:creationId xmlns:a16="http://schemas.microsoft.com/office/drawing/2014/main" id="{8D9732B2-F196-BC90-0D71-D5620AFBAE28}"/>
              </a:ext>
            </a:extLst>
          </p:cNvPr>
          <p:cNvGraphicFramePr>
            <a:graphicFrameLocks/>
          </p:cNvGraphicFramePr>
          <p:nvPr>
            <p:extLst>
              <p:ext uri="{D42A27DB-BD31-4B8C-83A1-F6EECF244321}">
                <p14:modId xmlns:p14="http://schemas.microsoft.com/office/powerpoint/2010/main" val="2013062004"/>
              </p:ext>
            </p:extLst>
          </p:nvPr>
        </p:nvGraphicFramePr>
        <p:xfrm>
          <a:off x="264740" y="2466295"/>
          <a:ext cx="5580000" cy="342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a:extLst>
              <a:ext uri="{FF2B5EF4-FFF2-40B4-BE49-F238E27FC236}">
                <a16:creationId xmlns:a16="http://schemas.microsoft.com/office/drawing/2014/main" id="{792328DB-121D-C60C-F9D4-A54C48D3D7C3}"/>
              </a:ext>
            </a:extLst>
          </p:cNvPr>
          <p:cNvSpPr txBox="1"/>
          <p:nvPr/>
        </p:nvSpPr>
        <p:spPr>
          <a:xfrm>
            <a:off x="4387517" y="2573888"/>
            <a:ext cx="1363449" cy="276999"/>
          </a:xfrm>
          <a:prstGeom prst="rect">
            <a:avLst/>
          </a:prstGeom>
          <a:noFill/>
        </p:spPr>
        <p:txBody>
          <a:bodyPr wrap="square">
            <a:spAutoFit/>
          </a:bodyPr>
          <a:lstStyle/>
          <a:p>
            <a:pPr algn="ctr"/>
            <a:r>
              <a:rPr lang="ja-JP" altLang="en-US" sz="1200" dirty="0"/>
              <a:t>回答数</a:t>
            </a:r>
            <a:r>
              <a:rPr lang="en-US" altLang="ja-JP" sz="1200" dirty="0"/>
              <a:t>:127</a:t>
            </a:r>
            <a:r>
              <a:rPr lang="ja-JP" altLang="en-US" sz="1200" dirty="0"/>
              <a:t>件</a:t>
            </a:r>
          </a:p>
        </p:txBody>
      </p:sp>
      <p:sp>
        <p:nvSpPr>
          <p:cNvPr id="14" name="テキスト ボックス 13">
            <a:extLst>
              <a:ext uri="{FF2B5EF4-FFF2-40B4-BE49-F238E27FC236}">
                <a16:creationId xmlns:a16="http://schemas.microsoft.com/office/drawing/2014/main" id="{94D419D0-08E0-7ACC-6DE9-40F57D3EF28E}"/>
              </a:ext>
            </a:extLst>
          </p:cNvPr>
          <p:cNvSpPr txBox="1"/>
          <p:nvPr/>
        </p:nvSpPr>
        <p:spPr>
          <a:xfrm>
            <a:off x="5961995" y="2189296"/>
            <a:ext cx="3579046" cy="276999"/>
          </a:xfrm>
          <a:prstGeom prst="rect">
            <a:avLst/>
          </a:prstGeom>
          <a:noFill/>
        </p:spPr>
        <p:txBody>
          <a:bodyPr wrap="square">
            <a:spAutoFit/>
          </a:bodyPr>
          <a:lstStyle/>
          <a:p>
            <a:r>
              <a:rPr lang="en-US" altLang="ja-JP" sz="1200" b="1" dirty="0"/>
              <a:t>【</a:t>
            </a:r>
            <a:r>
              <a:rPr lang="ja-JP" altLang="en-US" sz="1200" b="1" dirty="0"/>
              <a:t>呼量・繁閑予測</a:t>
            </a:r>
            <a:r>
              <a:rPr lang="en-US" altLang="ja-JP" sz="1200" b="1" dirty="0"/>
              <a:t>】</a:t>
            </a:r>
            <a:endParaRPr lang="ja-JP" altLang="en-US" sz="1200" b="1" dirty="0"/>
          </a:p>
        </p:txBody>
      </p:sp>
      <p:graphicFrame>
        <p:nvGraphicFramePr>
          <p:cNvPr id="15" name="グラフ 14">
            <a:extLst>
              <a:ext uri="{FF2B5EF4-FFF2-40B4-BE49-F238E27FC236}">
                <a16:creationId xmlns:a16="http://schemas.microsoft.com/office/drawing/2014/main" id="{A6782F3F-A5AE-7FBA-1267-F9B04E821C8F}"/>
              </a:ext>
            </a:extLst>
          </p:cNvPr>
          <p:cNvGraphicFramePr>
            <a:graphicFrameLocks/>
          </p:cNvGraphicFramePr>
          <p:nvPr>
            <p:extLst>
              <p:ext uri="{D42A27DB-BD31-4B8C-83A1-F6EECF244321}">
                <p14:modId xmlns:p14="http://schemas.microsoft.com/office/powerpoint/2010/main" val="1460162969"/>
              </p:ext>
            </p:extLst>
          </p:nvPr>
        </p:nvGraphicFramePr>
        <p:xfrm>
          <a:off x="6120394" y="2504440"/>
          <a:ext cx="5580000" cy="342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a:extLst>
              <a:ext uri="{FF2B5EF4-FFF2-40B4-BE49-F238E27FC236}">
                <a16:creationId xmlns:a16="http://schemas.microsoft.com/office/drawing/2014/main" id="{44589E2A-5A83-0BFD-DF24-47DAA7A64F8D}"/>
              </a:ext>
            </a:extLst>
          </p:cNvPr>
          <p:cNvSpPr txBox="1"/>
          <p:nvPr/>
        </p:nvSpPr>
        <p:spPr>
          <a:xfrm>
            <a:off x="10312054" y="2612033"/>
            <a:ext cx="1363449" cy="276999"/>
          </a:xfrm>
          <a:prstGeom prst="rect">
            <a:avLst/>
          </a:prstGeom>
          <a:noFill/>
        </p:spPr>
        <p:txBody>
          <a:bodyPr wrap="square">
            <a:spAutoFit/>
          </a:bodyPr>
          <a:lstStyle/>
          <a:p>
            <a:pPr algn="ctr"/>
            <a:r>
              <a:rPr lang="ja-JP" altLang="en-US" sz="1200" dirty="0"/>
              <a:t>回答数</a:t>
            </a:r>
            <a:r>
              <a:rPr lang="en-US" altLang="ja-JP" sz="1200" dirty="0"/>
              <a:t>:103</a:t>
            </a:r>
            <a:r>
              <a:rPr lang="ja-JP" altLang="en-US" sz="1200" dirty="0"/>
              <a:t>件</a:t>
            </a:r>
          </a:p>
        </p:txBody>
      </p:sp>
    </p:spTree>
    <p:extLst>
      <p:ext uri="{BB962C8B-B14F-4D97-AF65-F5344CB8AC3E}">
        <p14:creationId xmlns:p14="http://schemas.microsoft.com/office/powerpoint/2010/main" val="3502921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F050A-0324-CFA1-A205-C3F7F79F0E8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540226D-2930-B21A-0659-784FDF18421F}"/>
              </a:ext>
            </a:extLst>
          </p:cNvPr>
          <p:cNvSpPr txBox="1"/>
          <p:nvPr/>
        </p:nvSpPr>
        <p:spPr>
          <a:xfrm>
            <a:off x="110009" y="237050"/>
            <a:ext cx="10163544"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アンケート結果③</a:t>
            </a:r>
            <a:r>
              <a:rPr lang="en-US" altLang="ja-JP" sz="2400" b="1" spc="200" dirty="0">
                <a:solidFill>
                  <a:srgbClr val="616161"/>
                </a:solidFill>
              </a:rPr>
              <a:t>_</a:t>
            </a:r>
            <a:r>
              <a:rPr lang="ja-JP" altLang="en-US" sz="2400" b="1" spc="200" dirty="0">
                <a:solidFill>
                  <a:srgbClr val="616161"/>
                </a:solidFill>
              </a:rPr>
              <a:t>各業務別規模別</a:t>
            </a:r>
          </a:p>
        </p:txBody>
      </p:sp>
      <p:sp>
        <p:nvSpPr>
          <p:cNvPr id="17" name="テキスト ボックス 16">
            <a:extLst>
              <a:ext uri="{FF2B5EF4-FFF2-40B4-BE49-F238E27FC236}">
                <a16:creationId xmlns:a16="http://schemas.microsoft.com/office/drawing/2014/main" id="{6BD84BBE-15A9-DA78-7155-1D960C3022ED}"/>
              </a:ext>
            </a:extLst>
          </p:cNvPr>
          <p:cNvSpPr txBox="1"/>
          <p:nvPr/>
        </p:nvSpPr>
        <p:spPr>
          <a:xfrm>
            <a:off x="1389530" y="941202"/>
            <a:ext cx="10537730" cy="878629"/>
          </a:xfrm>
          <a:prstGeom prst="rect">
            <a:avLst/>
          </a:prstGeom>
          <a:solidFill>
            <a:schemeClr val="bg1">
              <a:lumMod val="95000"/>
            </a:schemeClr>
          </a:solidFill>
        </p:spPr>
        <p:txBody>
          <a:bodyPr wrap="square" anchor="ctr">
            <a:noAutofit/>
          </a:bodyPr>
          <a:lstStyle/>
          <a:p>
            <a:pPr marL="179388" indent="-179388">
              <a:buFont typeface="Arial" panose="020B0604020202020204" pitchFamily="34" charset="0"/>
              <a:buChar char="•"/>
            </a:pPr>
            <a:r>
              <a:rPr lang="en-US" altLang="ja-JP" sz="1200" dirty="0"/>
              <a:t>【</a:t>
            </a:r>
            <a:r>
              <a:rPr lang="ja-JP" altLang="en-US" sz="1200" dirty="0"/>
              <a:t>翻訳</a:t>
            </a:r>
            <a:r>
              <a:rPr lang="en-US" altLang="ja-JP" sz="1200" dirty="0"/>
              <a:t>】</a:t>
            </a:r>
            <a:r>
              <a:rPr lang="ja-JP" altLang="en-US" sz="1200" dirty="0"/>
              <a:t>においては、母数が少ないながらも、席数規模に関わらず利用されている。</a:t>
            </a:r>
            <a:endParaRPr lang="en-US" altLang="ja-JP" sz="1200" dirty="0"/>
          </a:p>
          <a:p>
            <a:pPr marL="179388" indent="-179388">
              <a:buFont typeface="Arial" panose="020B0604020202020204" pitchFamily="34" charset="0"/>
              <a:buChar char="•"/>
            </a:pPr>
            <a:r>
              <a:rPr lang="en-US" altLang="ja-JP" sz="1200" dirty="0"/>
              <a:t>【</a:t>
            </a:r>
            <a:r>
              <a:rPr lang="ja-JP" altLang="en-US" sz="1200" dirty="0"/>
              <a:t>シフト自動作成</a:t>
            </a:r>
            <a:r>
              <a:rPr lang="en-US" altLang="ja-JP" sz="1200" dirty="0"/>
              <a:t>】</a:t>
            </a:r>
            <a:r>
              <a:rPr lang="ja-JP" altLang="en-US" sz="1200" dirty="0"/>
              <a:t>はニーズとして最もニーズが少ない。</a:t>
            </a:r>
            <a:endParaRPr lang="en-US" altLang="ja-JP" sz="1200" dirty="0"/>
          </a:p>
        </p:txBody>
      </p:sp>
      <p:sp>
        <p:nvSpPr>
          <p:cNvPr id="18" name="テキスト ボックス 17">
            <a:extLst>
              <a:ext uri="{FF2B5EF4-FFF2-40B4-BE49-F238E27FC236}">
                <a16:creationId xmlns:a16="http://schemas.microsoft.com/office/drawing/2014/main" id="{37DCDCAB-B90B-5B52-AC71-FFAC8B832A7F}"/>
              </a:ext>
            </a:extLst>
          </p:cNvPr>
          <p:cNvSpPr txBox="1"/>
          <p:nvPr/>
        </p:nvSpPr>
        <p:spPr>
          <a:xfrm>
            <a:off x="215714" y="941201"/>
            <a:ext cx="1093133" cy="878629"/>
          </a:xfrm>
          <a:prstGeom prst="rect">
            <a:avLst/>
          </a:prstGeom>
          <a:solidFill>
            <a:srgbClr val="002060"/>
          </a:solidFill>
        </p:spPr>
        <p:txBody>
          <a:bodyPr wrap="square" anchor="ctr">
            <a:noAutofit/>
          </a:bodyPr>
          <a:lstStyle/>
          <a:p>
            <a:pPr algn="ctr"/>
            <a:r>
              <a:rPr lang="ja-JP" altLang="en-US" sz="1200" dirty="0">
                <a:solidFill>
                  <a:schemeClr val="bg1"/>
                </a:solidFill>
              </a:rPr>
              <a:t>弊社</a:t>
            </a:r>
            <a:endParaRPr lang="en-US" altLang="ja-JP" sz="1200" dirty="0">
              <a:solidFill>
                <a:schemeClr val="bg1"/>
              </a:solidFill>
            </a:endParaRPr>
          </a:p>
          <a:p>
            <a:pPr algn="ctr"/>
            <a:r>
              <a:rPr lang="ja-JP" altLang="en-US" sz="1200" dirty="0">
                <a:solidFill>
                  <a:schemeClr val="bg1"/>
                </a:solidFill>
              </a:rPr>
              <a:t>コメント</a:t>
            </a:r>
          </a:p>
        </p:txBody>
      </p:sp>
      <p:sp>
        <p:nvSpPr>
          <p:cNvPr id="5" name="テキスト ボックス 4">
            <a:extLst>
              <a:ext uri="{FF2B5EF4-FFF2-40B4-BE49-F238E27FC236}">
                <a16:creationId xmlns:a16="http://schemas.microsoft.com/office/drawing/2014/main" id="{CBB42445-8C98-5367-A4FD-DBEDD9B369C7}"/>
              </a:ext>
            </a:extLst>
          </p:cNvPr>
          <p:cNvSpPr txBox="1"/>
          <p:nvPr/>
        </p:nvSpPr>
        <p:spPr>
          <a:xfrm>
            <a:off x="389107" y="2306764"/>
            <a:ext cx="3579046" cy="276999"/>
          </a:xfrm>
          <a:prstGeom prst="rect">
            <a:avLst/>
          </a:prstGeom>
          <a:noFill/>
        </p:spPr>
        <p:txBody>
          <a:bodyPr wrap="square">
            <a:spAutoFit/>
          </a:bodyPr>
          <a:lstStyle/>
          <a:p>
            <a:r>
              <a:rPr lang="en-US" altLang="ja-JP" sz="1200" b="1" dirty="0"/>
              <a:t>【</a:t>
            </a:r>
            <a:r>
              <a:rPr lang="ja-JP" altLang="en-US" sz="1200" b="1" dirty="0"/>
              <a:t>翻訳</a:t>
            </a:r>
            <a:r>
              <a:rPr lang="en-US" altLang="ja-JP" sz="1200" b="1" dirty="0"/>
              <a:t>】</a:t>
            </a:r>
            <a:endParaRPr lang="ja-JP" altLang="en-US" sz="1200" b="1" dirty="0"/>
          </a:p>
        </p:txBody>
      </p:sp>
      <p:graphicFrame>
        <p:nvGraphicFramePr>
          <p:cNvPr id="6" name="グラフ 5">
            <a:extLst>
              <a:ext uri="{FF2B5EF4-FFF2-40B4-BE49-F238E27FC236}">
                <a16:creationId xmlns:a16="http://schemas.microsoft.com/office/drawing/2014/main" id="{5DD629A9-2DFA-6A60-FA7F-5E96942C6453}"/>
              </a:ext>
            </a:extLst>
          </p:cNvPr>
          <p:cNvGraphicFramePr>
            <a:graphicFrameLocks/>
          </p:cNvGraphicFramePr>
          <p:nvPr>
            <p:extLst>
              <p:ext uri="{D42A27DB-BD31-4B8C-83A1-F6EECF244321}">
                <p14:modId xmlns:p14="http://schemas.microsoft.com/office/powerpoint/2010/main" val="1263917124"/>
              </p:ext>
            </p:extLst>
          </p:nvPr>
        </p:nvGraphicFramePr>
        <p:xfrm>
          <a:off x="285146" y="2609021"/>
          <a:ext cx="5580000" cy="34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044FA377-3415-4972-7A1D-3939718511DC}"/>
              </a:ext>
            </a:extLst>
          </p:cNvPr>
          <p:cNvSpPr txBox="1"/>
          <p:nvPr/>
        </p:nvSpPr>
        <p:spPr>
          <a:xfrm>
            <a:off x="4452142" y="2604391"/>
            <a:ext cx="1363449" cy="276999"/>
          </a:xfrm>
          <a:prstGeom prst="rect">
            <a:avLst/>
          </a:prstGeom>
          <a:noFill/>
        </p:spPr>
        <p:txBody>
          <a:bodyPr wrap="square">
            <a:spAutoFit/>
          </a:bodyPr>
          <a:lstStyle/>
          <a:p>
            <a:pPr algn="ctr"/>
            <a:r>
              <a:rPr lang="ja-JP" altLang="en-US" sz="1200" dirty="0"/>
              <a:t>回答数</a:t>
            </a:r>
            <a:r>
              <a:rPr lang="en-US" altLang="ja-JP" sz="1200" dirty="0"/>
              <a:t>:98</a:t>
            </a:r>
            <a:r>
              <a:rPr lang="ja-JP" altLang="en-US" sz="1200" dirty="0"/>
              <a:t>件</a:t>
            </a:r>
          </a:p>
        </p:txBody>
      </p:sp>
      <p:sp>
        <p:nvSpPr>
          <p:cNvPr id="9" name="テキスト ボックス 8">
            <a:extLst>
              <a:ext uri="{FF2B5EF4-FFF2-40B4-BE49-F238E27FC236}">
                <a16:creationId xmlns:a16="http://schemas.microsoft.com/office/drawing/2014/main" id="{67F75B1C-DF13-D29F-7EBF-0AC259628B55}"/>
              </a:ext>
            </a:extLst>
          </p:cNvPr>
          <p:cNvSpPr txBox="1"/>
          <p:nvPr/>
        </p:nvSpPr>
        <p:spPr>
          <a:xfrm>
            <a:off x="264740" y="6203575"/>
            <a:ext cx="11889040" cy="369332"/>
          </a:xfrm>
          <a:prstGeom prst="rect">
            <a:avLst/>
          </a:prstGeom>
          <a:noFill/>
        </p:spPr>
        <p:txBody>
          <a:bodyPr wrap="square" rtlCol="0">
            <a:spAutoFit/>
          </a:bodyPr>
          <a:lstStyle/>
          <a:p>
            <a:pPr marL="0" marR="0" lvl="0" indent="0" algn="r" defTabSz="914400" rtl="0" eaLnBrk="1" fontAlgn="auto" latinLnBrk="0" hangingPunct="1">
              <a:spcBef>
                <a:spcPts val="0"/>
              </a:spcBef>
              <a:spcAft>
                <a:spcPts val="0"/>
              </a:spcAft>
              <a:buClrTx/>
              <a:buSzTx/>
              <a:buFontTx/>
              <a:buNone/>
              <a:tabLst/>
              <a:defRPr/>
            </a:pP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出典：テクマトリクス</a:t>
            </a: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CRM FORUM2026</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アンケート結果</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a:p>
            <a:pPr marL="0" marR="0" lvl="0" indent="0" algn="r" defTabSz="914400" rtl="0" eaLnBrk="1" fontAlgn="auto" latinLnBrk="0" hangingPunct="1">
              <a:spcBef>
                <a:spcPts val="0"/>
              </a:spcBef>
              <a:spcAft>
                <a:spcPts val="0"/>
              </a:spcAft>
              <a:buClrTx/>
              <a:buSzTx/>
              <a:buFontTx/>
              <a:buNone/>
              <a:tabLst/>
              <a:defRPr/>
            </a:pP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アンケート内で「センターなし</a:t>
            </a: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未定」と回答した件数は母数から除外しています。</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D101A759-04F3-34E3-81E3-912BCC9CD3B3}"/>
              </a:ext>
            </a:extLst>
          </p:cNvPr>
          <p:cNvSpPr txBox="1"/>
          <p:nvPr/>
        </p:nvSpPr>
        <p:spPr>
          <a:xfrm>
            <a:off x="6096000" y="2306764"/>
            <a:ext cx="3579046" cy="276999"/>
          </a:xfrm>
          <a:prstGeom prst="rect">
            <a:avLst/>
          </a:prstGeom>
          <a:noFill/>
        </p:spPr>
        <p:txBody>
          <a:bodyPr wrap="square">
            <a:spAutoFit/>
          </a:bodyPr>
          <a:lstStyle/>
          <a:p>
            <a:r>
              <a:rPr lang="en-US" altLang="ja-JP" sz="1200" b="1" dirty="0"/>
              <a:t>【</a:t>
            </a:r>
            <a:r>
              <a:rPr lang="ja-JP" altLang="en-US" sz="1200" b="1" dirty="0"/>
              <a:t>シフト自動作成</a:t>
            </a:r>
            <a:r>
              <a:rPr lang="en-US" altLang="ja-JP" sz="1200" b="1" dirty="0"/>
              <a:t>】</a:t>
            </a:r>
            <a:endParaRPr lang="ja-JP" altLang="en-US" sz="1200" b="1" dirty="0"/>
          </a:p>
        </p:txBody>
      </p:sp>
      <p:graphicFrame>
        <p:nvGraphicFramePr>
          <p:cNvPr id="11" name="グラフ 10">
            <a:extLst>
              <a:ext uri="{FF2B5EF4-FFF2-40B4-BE49-F238E27FC236}">
                <a16:creationId xmlns:a16="http://schemas.microsoft.com/office/drawing/2014/main" id="{46AD5C69-1C64-79E8-C6D8-52A973663BBF}"/>
              </a:ext>
            </a:extLst>
          </p:cNvPr>
          <p:cNvGraphicFramePr>
            <a:graphicFrameLocks/>
          </p:cNvGraphicFramePr>
          <p:nvPr>
            <p:extLst>
              <p:ext uri="{D42A27DB-BD31-4B8C-83A1-F6EECF244321}">
                <p14:modId xmlns:p14="http://schemas.microsoft.com/office/powerpoint/2010/main" val="2210032336"/>
              </p:ext>
            </p:extLst>
          </p:nvPr>
        </p:nvGraphicFramePr>
        <p:xfrm>
          <a:off x="6096000" y="2595041"/>
          <a:ext cx="5580000" cy="34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テキスト ボックス 12">
            <a:extLst>
              <a:ext uri="{FF2B5EF4-FFF2-40B4-BE49-F238E27FC236}">
                <a16:creationId xmlns:a16="http://schemas.microsoft.com/office/drawing/2014/main" id="{BF746986-1FC2-AC79-4444-A8DD44A4D928}"/>
              </a:ext>
            </a:extLst>
          </p:cNvPr>
          <p:cNvSpPr txBox="1"/>
          <p:nvPr/>
        </p:nvSpPr>
        <p:spPr>
          <a:xfrm>
            <a:off x="10332428" y="2615188"/>
            <a:ext cx="1363449" cy="276999"/>
          </a:xfrm>
          <a:prstGeom prst="rect">
            <a:avLst/>
          </a:prstGeom>
          <a:noFill/>
        </p:spPr>
        <p:txBody>
          <a:bodyPr wrap="square">
            <a:spAutoFit/>
          </a:bodyPr>
          <a:lstStyle/>
          <a:p>
            <a:pPr algn="ctr"/>
            <a:r>
              <a:rPr lang="ja-JP" altLang="en-US" sz="1200" dirty="0"/>
              <a:t>回答数</a:t>
            </a:r>
            <a:r>
              <a:rPr lang="en-US" altLang="ja-JP" sz="1200" dirty="0"/>
              <a:t>:69</a:t>
            </a:r>
            <a:r>
              <a:rPr lang="ja-JP" altLang="en-US" sz="1200" dirty="0"/>
              <a:t>件</a:t>
            </a:r>
          </a:p>
        </p:txBody>
      </p:sp>
    </p:spTree>
    <p:extLst>
      <p:ext uri="{BB962C8B-B14F-4D97-AF65-F5344CB8AC3E}">
        <p14:creationId xmlns:p14="http://schemas.microsoft.com/office/powerpoint/2010/main" val="3706673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BAC5D-B587-88E3-066A-13F0CACECA9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FD1E736-92D4-20C2-6DBE-455AE42DBC33}"/>
              </a:ext>
            </a:extLst>
          </p:cNvPr>
          <p:cNvSpPr txBox="1"/>
          <p:nvPr/>
        </p:nvSpPr>
        <p:spPr>
          <a:xfrm>
            <a:off x="110009" y="237050"/>
            <a:ext cx="10163544"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アンケート結果まとめ</a:t>
            </a:r>
          </a:p>
        </p:txBody>
      </p:sp>
      <p:sp>
        <p:nvSpPr>
          <p:cNvPr id="17" name="テキスト ボックス 16">
            <a:extLst>
              <a:ext uri="{FF2B5EF4-FFF2-40B4-BE49-F238E27FC236}">
                <a16:creationId xmlns:a16="http://schemas.microsoft.com/office/drawing/2014/main" id="{00B9B3E9-9975-29BE-AF7B-DC17FB3A8139}"/>
              </a:ext>
            </a:extLst>
          </p:cNvPr>
          <p:cNvSpPr txBox="1"/>
          <p:nvPr/>
        </p:nvSpPr>
        <p:spPr>
          <a:xfrm>
            <a:off x="279400" y="1206500"/>
            <a:ext cx="11595100" cy="5130800"/>
          </a:xfrm>
          <a:prstGeom prst="rect">
            <a:avLst/>
          </a:prstGeom>
          <a:noFill/>
        </p:spPr>
        <p:txBody>
          <a:bodyPr wrap="square" anchor="ctr">
            <a:noAutofit/>
          </a:bodyPr>
          <a:lstStyle/>
          <a:p>
            <a:pPr marL="179388" indent="-179388">
              <a:buFont typeface="Arial" panose="020B0604020202020204" pitchFamily="34" charset="0"/>
              <a:buChar char="•"/>
            </a:pPr>
            <a:r>
              <a:rPr lang="ja-JP" altLang="en-US" dirty="0">
                <a:latin typeface="+mn-ea"/>
              </a:rPr>
              <a:t>生成</a:t>
            </a:r>
            <a:r>
              <a:rPr lang="en-US" altLang="ja-JP" dirty="0">
                <a:latin typeface="+mn-ea"/>
              </a:rPr>
              <a:t>AI</a:t>
            </a:r>
            <a:r>
              <a:rPr lang="ja-JP" altLang="en-US" dirty="0">
                <a:latin typeface="+mn-ea"/>
              </a:rPr>
              <a:t>の利用は既に活用フェーズに入っており、</a:t>
            </a:r>
            <a:r>
              <a:rPr lang="ja-JP" altLang="en-US" b="1" dirty="0">
                <a:solidFill>
                  <a:srgbClr val="0070C0"/>
                </a:solidFill>
                <a:latin typeface="+mn-ea"/>
              </a:rPr>
              <a:t>センター規模に関わらず、コンタクトセンター内での一部利用が進んでいる</a:t>
            </a:r>
            <a:r>
              <a:rPr lang="ja-JP" altLang="en-US" dirty="0">
                <a:latin typeface="+mn-ea"/>
              </a:rPr>
              <a:t>。</a:t>
            </a:r>
            <a:endParaRPr lang="en-US" altLang="ja-JP" dirty="0">
              <a:latin typeface="+mn-ea"/>
            </a:endParaRPr>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r>
              <a:rPr lang="ja-JP" altLang="en-US" dirty="0">
                <a:latin typeface="+mn-ea"/>
              </a:rPr>
              <a:t>特に</a:t>
            </a:r>
            <a:r>
              <a:rPr lang="ja-JP" altLang="en-US" b="1" dirty="0">
                <a:solidFill>
                  <a:srgbClr val="0070C0"/>
                </a:solidFill>
              </a:rPr>
              <a:t>応対履歴の要約・自動入力はもっとも利用が進んでおり、「これから活用したい」センターも大多数</a:t>
            </a:r>
            <a:r>
              <a:rPr lang="ja-JP" altLang="en-US" dirty="0"/>
              <a:t>。</a:t>
            </a:r>
            <a:endParaRPr lang="en-US" altLang="ja-JP" dirty="0"/>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r>
              <a:rPr lang="ja-JP" altLang="en-US" dirty="0"/>
              <a:t>自動応答（チャットボット・ボイスボット）への期待も高く、</a:t>
            </a:r>
            <a:r>
              <a:rPr lang="en-US" altLang="ja-JP" b="1" dirty="0">
                <a:solidFill>
                  <a:srgbClr val="0070C0"/>
                </a:solidFill>
              </a:rPr>
              <a:t>AI</a:t>
            </a:r>
            <a:r>
              <a:rPr lang="ja-JP" altLang="en-US" b="1" dirty="0">
                <a:solidFill>
                  <a:srgbClr val="0070C0"/>
                </a:solidFill>
              </a:rPr>
              <a:t>エージェントの導入・活用は今後ますます広がっていくと予想</a:t>
            </a:r>
            <a:r>
              <a:rPr lang="ja-JP" altLang="en-US" dirty="0"/>
              <a:t>。</a:t>
            </a:r>
            <a:endParaRPr lang="en-US" altLang="ja-JP" dirty="0"/>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r>
              <a:rPr lang="ja-JP" altLang="en-US" dirty="0">
                <a:latin typeface="+mn-ea"/>
              </a:rPr>
              <a:t>応対履歴の</a:t>
            </a:r>
            <a:r>
              <a:rPr lang="ja-JP" altLang="en-US" b="1" dirty="0">
                <a:solidFill>
                  <a:srgbClr val="0070C0"/>
                </a:solidFill>
                <a:latin typeface="+mn-ea"/>
              </a:rPr>
              <a:t>要約を活用した</a:t>
            </a:r>
            <a:r>
              <a:rPr lang="en-US" altLang="ja-JP" b="1" dirty="0">
                <a:solidFill>
                  <a:srgbClr val="0070C0"/>
                </a:solidFill>
                <a:latin typeface="+mn-ea"/>
              </a:rPr>
              <a:t>FAQ</a:t>
            </a:r>
            <a:r>
              <a:rPr lang="ja-JP" altLang="en-US" b="1" dirty="0">
                <a:solidFill>
                  <a:srgbClr val="0070C0"/>
                </a:solidFill>
                <a:latin typeface="+mn-ea"/>
              </a:rPr>
              <a:t>作成や</a:t>
            </a:r>
            <a:r>
              <a:rPr lang="en-US" altLang="ja-JP" b="1" dirty="0">
                <a:solidFill>
                  <a:srgbClr val="0070C0"/>
                </a:solidFill>
                <a:latin typeface="+mn-ea"/>
              </a:rPr>
              <a:t>VOC</a:t>
            </a:r>
            <a:r>
              <a:rPr lang="ja-JP" altLang="en-US" b="1" dirty="0">
                <a:solidFill>
                  <a:srgbClr val="0070C0"/>
                </a:solidFill>
                <a:latin typeface="+mn-ea"/>
              </a:rPr>
              <a:t>分析やレポート作成も期待値が高い</a:t>
            </a:r>
            <a:r>
              <a:rPr lang="ja-JP" altLang="en-US" dirty="0">
                <a:latin typeface="+mn-ea"/>
              </a:rPr>
              <a:t>。</a:t>
            </a:r>
            <a:endParaRPr lang="en-US" altLang="ja-JP" dirty="0">
              <a:latin typeface="+mn-ea"/>
            </a:endParaRPr>
          </a:p>
          <a:p>
            <a:pPr marL="179388" indent="-179388">
              <a:buFont typeface="Arial" panose="020B0604020202020204" pitchFamily="34" charset="0"/>
              <a:buChar char="•"/>
            </a:pPr>
            <a:endParaRPr lang="en-US" altLang="ja-JP" dirty="0">
              <a:latin typeface="+mn-ea"/>
            </a:endParaRPr>
          </a:p>
          <a:p>
            <a:pPr marL="179388" indent="-179388">
              <a:buFont typeface="Arial" panose="020B0604020202020204" pitchFamily="34" charset="0"/>
              <a:buChar char="•"/>
            </a:pPr>
            <a:endParaRPr lang="en-US" altLang="ja-JP" dirty="0">
              <a:latin typeface="+mn-ea"/>
            </a:endParaRPr>
          </a:p>
        </p:txBody>
      </p:sp>
    </p:spTree>
    <p:extLst>
      <p:ext uri="{BB962C8B-B14F-4D97-AF65-F5344CB8AC3E}">
        <p14:creationId xmlns:p14="http://schemas.microsoft.com/office/powerpoint/2010/main" val="2658464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7EAF5-C313-CBFE-EBE2-0C1DF7D78A90}"/>
            </a:ext>
          </a:extLst>
        </p:cNvPr>
        <p:cNvGrpSpPr/>
        <p:nvPr/>
      </p:nvGrpSpPr>
      <p:grpSpPr>
        <a:xfrm>
          <a:off x="0" y="0"/>
          <a:ext cx="0" cy="0"/>
          <a:chOff x="0" y="0"/>
          <a:chExt cx="0" cy="0"/>
        </a:xfrm>
      </p:grpSpPr>
      <p:pic>
        <p:nvPicPr>
          <p:cNvPr id="7" name="図 6" descr="探す, 座る, 男, 水 が含まれている画像&#10;&#10;AI 生成コンテンツは誤りを含む可能性があります。">
            <a:extLst>
              <a:ext uri="{FF2B5EF4-FFF2-40B4-BE49-F238E27FC236}">
                <a16:creationId xmlns:a16="http://schemas.microsoft.com/office/drawing/2014/main" id="{2F37D23E-A6ED-BA17-1C3E-B9DF8AC58E5C}"/>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415" y="-1"/>
            <a:ext cx="12193200" cy="6858000"/>
          </a:xfrm>
          <a:prstGeom prst="rect">
            <a:avLst/>
          </a:prstGeom>
        </p:spPr>
      </p:pic>
      <p:pic>
        <p:nvPicPr>
          <p:cNvPr id="8" name="図 7">
            <a:extLst>
              <a:ext uri="{FF2B5EF4-FFF2-40B4-BE49-F238E27FC236}">
                <a16:creationId xmlns:a16="http://schemas.microsoft.com/office/drawing/2014/main" id="{FB86477A-4CDE-80FD-610C-CC892F3A206F}"/>
              </a:ext>
            </a:extLst>
          </p:cNvPr>
          <p:cNvPicPr>
            <a:picLocks noChangeAspect="1"/>
          </p:cNvPicPr>
          <p:nvPr/>
        </p:nvPicPr>
        <p:blipFill>
          <a:blip r:embed="rId4"/>
          <a:stretch>
            <a:fillRect/>
          </a:stretch>
        </p:blipFill>
        <p:spPr>
          <a:xfrm>
            <a:off x="1" y="1"/>
            <a:ext cx="2220686" cy="1801688"/>
          </a:xfrm>
          <a:prstGeom prst="rect">
            <a:avLst/>
          </a:prstGeom>
        </p:spPr>
      </p:pic>
      <p:grpSp>
        <p:nvGrpSpPr>
          <p:cNvPr id="2" name="グループ化 1">
            <a:extLst>
              <a:ext uri="{FF2B5EF4-FFF2-40B4-BE49-F238E27FC236}">
                <a16:creationId xmlns:a16="http://schemas.microsoft.com/office/drawing/2014/main" id="{419BF3DD-EDB3-8CBF-1962-4654F1F4792B}"/>
              </a:ext>
            </a:extLst>
          </p:cNvPr>
          <p:cNvGrpSpPr/>
          <p:nvPr/>
        </p:nvGrpSpPr>
        <p:grpSpPr>
          <a:xfrm>
            <a:off x="397805" y="348342"/>
            <a:ext cx="1017785" cy="785355"/>
            <a:chOff x="397805" y="348342"/>
            <a:chExt cx="1017785" cy="785355"/>
          </a:xfrm>
        </p:grpSpPr>
        <p:sp>
          <p:nvSpPr>
            <p:cNvPr id="3" name="テキスト ボックス 2">
              <a:extLst>
                <a:ext uri="{FF2B5EF4-FFF2-40B4-BE49-F238E27FC236}">
                  <a16:creationId xmlns:a16="http://schemas.microsoft.com/office/drawing/2014/main" id="{11D0A2FD-2A1C-27A8-E1AC-C5F76A1C6003}"/>
                </a:ext>
              </a:extLst>
            </p:cNvPr>
            <p:cNvSpPr txBox="1"/>
            <p:nvPr/>
          </p:nvSpPr>
          <p:spPr>
            <a:xfrm>
              <a:off x="508521" y="34834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rPr>
                <a:t>目次</a:t>
              </a:r>
            </a:p>
          </p:txBody>
        </p:sp>
        <p:cxnSp>
          <p:nvCxnSpPr>
            <p:cNvPr id="4" name="直線コネクタ 3">
              <a:extLst>
                <a:ext uri="{FF2B5EF4-FFF2-40B4-BE49-F238E27FC236}">
                  <a16:creationId xmlns:a16="http://schemas.microsoft.com/office/drawing/2014/main" id="{EB165F61-EA5E-EC95-7C1B-F0FA99C6814F}"/>
                </a:ext>
              </a:extLst>
            </p:cNvPr>
            <p:cNvCxnSpPr/>
            <p:nvPr/>
          </p:nvCxnSpPr>
          <p:spPr>
            <a:xfrm>
              <a:off x="592203" y="784124"/>
              <a:ext cx="478971" cy="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B524B373-E15D-4C73-2E33-1882C1322245}"/>
                </a:ext>
              </a:extLst>
            </p:cNvPr>
            <p:cNvSpPr txBox="1"/>
            <p:nvPr/>
          </p:nvSpPr>
          <p:spPr>
            <a:xfrm>
              <a:off x="397805" y="795143"/>
              <a:ext cx="10177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Segoe UI" panose="020B0502040204020203" pitchFamily="34" charset="0"/>
                </a:rPr>
                <a:t>Agenda</a:t>
              </a:r>
              <a:endParaRPr kumimoji="1" lang="ja-JP" altLang="en-US" sz="16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Segoe UI" panose="020B0502040204020203" pitchFamily="34" charset="0"/>
              </a:endParaRPr>
            </a:p>
          </p:txBody>
        </p:sp>
      </p:grpSp>
      <p:sp>
        <p:nvSpPr>
          <p:cNvPr id="12" name="正方形/長方形 11">
            <a:extLst>
              <a:ext uri="{FF2B5EF4-FFF2-40B4-BE49-F238E27FC236}">
                <a16:creationId xmlns:a16="http://schemas.microsoft.com/office/drawing/2014/main" id="{C95DDA7A-3A24-D355-8DB3-347F44AD8EFA}"/>
              </a:ext>
            </a:extLst>
          </p:cNvPr>
          <p:cNvSpPr/>
          <p:nvPr/>
        </p:nvSpPr>
        <p:spPr>
          <a:xfrm>
            <a:off x="3018546" y="2893820"/>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500" b="1" dirty="0">
                <a:solidFill>
                  <a:srgbClr val="002060"/>
                </a:solidFill>
              </a:rPr>
              <a:t>コンタクトセンターの未来像</a:t>
            </a:r>
          </a:p>
        </p:txBody>
      </p:sp>
      <p:sp>
        <p:nvSpPr>
          <p:cNvPr id="10" name="正方形/長方形 9">
            <a:extLst>
              <a:ext uri="{FF2B5EF4-FFF2-40B4-BE49-F238E27FC236}">
                <a16:creationId xmlns:a16="http://schemas.microsoft.com/office/drawing/2014/main" id="{A472FF27-2362-2E8C-48E4-3938D269216B}"/>
              </a:ext>
            </a:extLst>
          </p:cNvPr>
          <p:cNvSpPr/>
          <p:nvPr/>
        </p:nvSpPr>
        <p:spPr>
          <a:xfrm>
            <a:off x="3018546" y="3856761"/>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500" b="1" dirty="0">
                <a:solidFill>
                  <a:schemeClr val="tx1">
                    <a:lumMod val="50000"/>
                    <a:lumOff val="50000"/>
                  </a:schemeClr>
                </a:solidFill>
                <a:latin typeface="游ゴシック" panose="02110004020202020204"/>
                <a:ea typeface="游ゴシック" panose="020B0400000000000000" pitchFamily="50" charset="-128"/>
              </a:rPr>
              <a:t>音声認識・</a:t>
            </a:r>
            <a:r>
              <a:rPr kumimoji="1" lang="en-US" altLang="ja-JP" sz="2500" b="1" dirty="0">
                <a:solidFill>
                  <a:schemeClr val="tx1">
                    <a:lumMod val="50000"/>
                    <a:lumOff val="50000"/>
                  </a:schemeClr>
                </a:solidFill>
                <a:latin typeface="游ゴシック" panose="02110004020202020204"/>
                <a:ea typeface="游ゴシック" panose="020B0400000000000000" pitchFamily="50" charset="-128"/>
              </a:rPr>
              <a:t>AI</a:t>
            </a:r>
            <a:r>
              <a:rPr kumimoji="1" lang="ja-JP" altLang="en-US" sz="2500" b="1" dirty="0">
                <a:solidFill>
                  <a:schemeClr val="tx1">
                    <a:lumMod val="50000"/>
                    <a:lumOff val="50000"/>
                  </a:schemeClr>
                </a:solidFill>
                <a:latin typeface="游ゴシック" panose="02110004020202020204"/>
                <a:ea typeface="游ゴシック" panose="020B0400000000000000" pitchFamily="50" charset="-128"/>
              </a:rPr>
              <a:t>要約 </a:t>
            </a:r>
            <a:r>
              <a:rPr kumimoji="1" lang="en-US" altLang="ja-JP" sz="2500" b="1" dirty="0">
                <a:solidFill>
                  <a:schemeClr val="tx1">
                    <a:lumMod val="50000"/>
                    <a:lumOff val="50000"/>
                  </a:schemeClr>
                </a:solidFill>
                <a:latin typeface="游ゴシック" panose="02110004020202020204"/>
                <a:ea typeface="游ゴシック" panose="020B0400000000000000" pitchFamily="50" charset="-128"/>
              </a:rPr>
              <a:t>QuickSummary2.0</a:t>
            </a:r>
            <a:r>
              <a:rPr kumimoji="1" lang="ja-JP" altLang="en-US" sz="2500" b="1" dirty="0">
                <a:solidFill>
                  <a:schemeClr val="tx1">
                    <a:lumMod val="50000"/>
                    <a:lumOff val="50000"/>
                  </a:schemeClr>
                </a:solidFill>
                <a:latin typeface="游ゴシック" panose="02110004020202020204"/>
                <a:ea typeface="游ゴシック" panose="020B0400000000000000" pitchFamily="50" charset="-128"/>
              </a:rPr>
              <a:t>について</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6AEA67EB-DE2D-0E1C-B819-CC83367ECCD6}"/>
              </a:ext>
            </a:extLst>
          </p:cNvPr>
          <p:cNvSpPr/>
          <p:nvPr/>
        </p:nvSpPr>
        <p:spPr>
          <a:xfrm>
            <a:off x="3018546" y="4819702"/>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kumimoji="1" lang="en-US" altLang="ja-JP" sz="2500" b="1" dirty="0">
                <a:solidFill>
                  <a:schemeClr val="tx1">
                    <a:lumMod val="50000"/>
                    <a:lumOff val="50000"/>
                  </a:schemeClr>
                </a:solidFill>
              </a:rPr>
              <a:t>AI</a:t>
            </a:r>
            <a:r>
              <a:rPr kumimoji="1" lang="ja-JP" altLang="en-US" sz="2500" b="1" dirty="0">
                <a:solidFill>
                  <a:schemeClr val="tx1">
                    <a:lumMod val="50000"/>
                    <a:lumOff val="50000"/>
                  </a:schemeClr>
                </a:solidFill>
              </a:rPr>
              <a:t>エージェント </a:t>
            </a:r>
            <a:r>
              <a:rPr kumimoji="1" lang="en-US" altLang="ja-JP" sz="2500" b="1" dirty="0">
                <a:solidFill>
                  <a:schemeClr val="tx1">
                    <a:lumMod val="50000"/>
                    <a:lumOff val="50000"/>
                  </a:schemeClr>
                </a:solidFill>
              </a:rPr>
              <a:t>Navie</a:t>
            </a:r>
            <a:r>
              <a:rPr kumimoji="1" lang="ja-JP" altLang="en-US" sz="2500" b="1" dirty="0">
                <a:solidFill>
                  <a:schemeClr val="tx1">
                    <a:lumMod val="50000"/>
                    <a:lumOff val="50000"/>
                  </a:schemeClr>
                </a:solidFill>
              </a:rPr>
              <a:t>（ナビィ）について</a:t>
            </a:r>
          </a:p>
        </p:txBody>
      </p:sp>
      <p:sp>
        <p:nvSpPr>
          <p:cNvPr id="14" name="正方形/長方形 13">
            <a:extLst>
              <a:ext uri="{FF2B5EF4-FFF2-40B4-BE49-F238E27FC236}">
                <a16:creationId xmlns:a16="http://schemas.microsoft.com/office/drawing/2014/main" id="{82F9C3BF-F4A1-6A4A-E309-B5F38D5318E8}"/>
              </a:ext>
            </a:extLst>
          </p:cNvPr>
          <p:cNvSpPr/>
          <p:nvPr/>
        </p:nvSpPr>
        <p:spPr>
          <a:xfrm>
            <a:off x="3018546" y="1930879"/>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生成</a:t>
            </a: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AI</a:t>
            </a:r>
            <a:r>
              <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の活用状況に関するアンケート</a:t>
            </a:r>
          </a:p>
        </p:txBody>
      </p:sp>
      <p:sp>
        <p:nvSpPr>
          <p:cNvPr id="16" name="正方形/長方形 15">
            <a:extLst>
              <a:ext uri="{FF2B5EF4-FFF2-40B4-BE49-F238E27FC236}">
                <a16:creationId xmlns:a16="http://schemas.microsoft.com/office/drawing/2014/main" id="{107FEE97-F3A4-A725-DAC5-F82807CF6D44}"/>
              </a:ext>
            </a:extLst>
          </p:cNvPr>
          <p:cNvSpPr/>
          <p:nvPr/>
        </p:nvSpPr>
        <p:spPr>
          <a:xfrm>
            <a:off x="2220688" y="2893820"/>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rPr>
              <a:t>2.</a:t>
            </a:r>
            <a:endParaRPr kumimoji="1" lang="ja-JP" altLang="en-US"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701D6FAC-9082-FA20-9F92-9E16CEF5983C}"/>
              </a:ext>
            </a:extLst>
          </p:cNvPr>
          <p:cNvSpPr/>
          <p:nvPr/>
        </p:nvSpPr>
        <p:spPr>
          <a:xfrm>
            <a:off x="2220688" y="3856761"/>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3.</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EBBC9A27-ADD1-28F3-FA83-BCD15C277684}"/>
              </a:ext>
            </a:extLst>
          </p:cNvPr>
          <p:cNvSpPr/>
          <p:nvPr/>
        </p:nvSpPr>
        <p:spPr>
          <a:xfrm>
            <a:off x="2220688" y="4819702"/>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4.</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0D96CEEF-2D77-2DD4-3A60-BDDA3BE783FA}"/>
              </a:ext>
            </a:extLst>
          </p:cNvPr>
          <p:cNvSpPr/>
          <p:nvPr/>
        </p:nvSpPr>
        <p:spPr>
          <a:xfrm>
            <a:off x="2220688" y="1930879"/>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1.</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900037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1B151-C7E0-CCB6-B5B2-90997420EDC0}"/>
            </a:ext>
          </a:extLst>
        </p:cNvPr>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0526338B-C446-BF43-05AF-2E31A22CC509}"/>
              </a:ext>
            </a:extLst>
          </p:cNvPr>
          <p:cNvSpPr txBox="1"/>
          <p:nvPr/>
        </p:nvSpPr>
        <p:spPr>
          <a:xfrm>
            <a:off x="148328" y="185498"/>
            <a:ext cx="1096815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616161"/>
                </a:solidFill>
                <a:effectLst/>
                <a:uLnTx/>
                <a:uFillTx/>
                <a:ea typeface="游ゴシック" panose="020B0400000000000000" pitchFamily="50" charset="-128"/>
                <a:cs typeface="+mn-cs"/>
              </a:rPr>
              <a:t>コンタクトセンターの未来像</a:t>
            </a:r>
          </a:p>
        </p:txBody>
      </p:sp>
      <p:sp>
        <p:nvSpPr>
          <p:cNvPr id="16" name="Shape 12">
            <a:extLst>
              <a:ext uri="{FF2B5EF4-FFF2-40B4-BE49-F238E27FC236}">
                <a16:creationId xmlns:a16="http://schemas.microsoft.com/office/drawing/2014/main" id="{5869C579-533C-7B05-1F6A-B3004B9C9130}"/>
              </a:ext>
            </a:extLst>
          </p:cNvPr>
          <p:cNvSpPr/>
          <p:nvPr/>
        </p:nvSpPr>
        <p:spPr>
          <a:xfrm>
            <a:off x="1078022" y="5806522"/>
            <a:ext cx="2847487" cy="345029"/>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pic>
        <p:nvPicPr>
          <p:cNvPr id="43" name="図 42" descr="図形&#10;&#10;AI 生成コンテンツは誤りを含む可能性があります。">
            <a:extLst>
              <a:ext uri="{FF2B5EF4-FFF2-40B4-BE49-F238E27FC236}">
                <a16:creationId xmlns:a16="http://schemas.microsoft.com/office/drawing/2014/main" id="{8CACB3D9-EC28-5873-E198-3577BA7FAA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24721" y="2252667"/>
            <a:ext cx="588981" cy="734768"/>
          </a:xfrm>
          <a:prstGeom prst="rect">
            <a:avLst/>
          </a:prstGeom>
        </p:spPr>
      </p:pic>
      <p:sp>
        <p:nvSpPr>
          <p:cNvPr id="44" name="Shape 13">
            <a:extLst>
              <a:ext uri="{FF2B5EF4-FFF2-40B4-BE49-F238E27FC236}">
                <a16:creationId xmlns:a16="http://schemas.microsoft.com/office/drawing/2014/main" id="{0534101C-E5F3-C5BB-E51E-50B310704E84}"/>
              </a:ext>
            </a:extLst>
          </p:cNvPr>
          <p:cNvSpPr/>
          <p:nvPr/>
        </p:nvSpPr>
        <p:spPr>
          <a:xfrm rot="5400000">
            <a:off x="6740924" y="3558189"/>
            <a:ext cx="1741446" cy="2665940"/>
          </a:xfrm>
          <a:prstGeom prst="roundRect">
            <a:avLst>
              <a:gd name="adj" fmla="val 15979"/>
            </a:avLst>
          </a:prstGeom>
          <a:solidFill>
            <a:srgbClr val="E4E8F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9" name="Shape 7">
            <a:extLst>
              <a:ext uri="{FF2B5EF4-FFF2-40B4-BE49-F238E27FC236}">
                <a16:creationId xmlns:a16="http://schemas.microsoft.com/office/drawing/2014/main" id="{B3082424-685C-DA72-EB33-CE33CBFDE27A}"/>
              </a:ext>
            </a:extLst>
          </p:cNvPr>
          <p:cNvSpPr/>
          <p:nvPr/>
        </p:nvSpPr>
        <p:spPr>
          <a:xfrm>
            <a:off x="6414193" y="4556437"/>
            <a:ext cx="1080000" cy="1080000"/>
          </a:xfrm>
          <a:prstGeom prst="roundRect">
            <a:avLst>
              <a:gd name="adj" fmla="val 11183"/>
            </a:avLst>
          </a:prstGeom>
          <a:solidFill>
            <a:srgbClr val="FFFFFF"/>
          </a:solidFill>
          <a:ln w="12700">
            <a:solidFill>
              <a:srgbClr val="23ADBF"/>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0" name="Shape 3">
            <a:extLst>
              <a:ext uri="{FF2B5EF4-FFF2-40B4-BE49-F238E27FC236}">
                <a16:creationId xmlns:a16="http://schemas.microsoft.com/office/drawing/2014/main" id="{201648F0-40FB-0422-DA1C-2987FD46A0E3}"/>
              </a:ext>
            </a:extLst>
          </p:cNvPr>
          <p:cNvSpPr/>
          <p:nvPr/>
        </p:nvSpPr>
        <p:spPr>
          <a:xfrm>
            <a:off x="5180097" y="5421037"/>
            <a:ext cx="1224998" cy="345029"/>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1" name="Shape 12">
            <a:extLst>
              <a:ext uri="{FF2B5EF4-FFF2-40B4-BE49-F238E27FC236}">
                <a16:creationId xmlns:a16="http://schemas.microsoft.com/office/drawing/2014/main" id="{8F302777-DC7E-BA68-B663-1C6E3869FCC9}"/>
              </a:ext>
            </a:extLst>
          </p:cNvPr>
          <p:cNvSpPr/>
          <p:nvPr/>
        </p:nvSpPr>
        <p:spPr>
          <a:xfrm>
            <a:off x="1078022" y="5421037"/>
            <a:ext cx="2847487" cy="345029"/>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nvGrpSpPr>
          <p:cNvPr id="56" name="グループ化 55">
            <a:extLst>
              <a:ext uri="{FF2B5EF4-FFF2-40B4-BE49-F238E27FC236}">
                <a16:creationId xmlns:a16="http://schemas.microsoft.com/office/drawing/2014/main" id="{4A8561AC-B7A6-0671-6FB6-839BD35ACBF7}"/>
              </a:ext>
            </a:extLst>
          </p:cNvPr>
          <p:cNvGrpSpPr/>
          <p:nvPr/>
        </p:nvGrpSpPr>
        <p:grpSpPr>
          <a:xfrm>
            <a:off x="1628877" y="1462804"/>
            <a:ext cx="4372263" cy="4330731"/>
            <a:chOff x="2886995" y="1517401"/>
            <a:chExt cx="4372263" cy="4330731"/>
          </a:xfrm>
          <a:solidFill>
            <a:srgbClr val="EAEFFD"/>
          </a:solidFill>
        </p:grpSpPr>
        <p:sp>
          <p:nvSpPr>
            <p:cNvPr id="58" name="Shape 2">
              <a:extLst>
                <a:ext uri="{FF2B5EF4-FFF2-40B4-BE49-F238E27FC236}">
                  <a16:creationId xmlns:a16="http://schemas.microsoft.com/office/drawing/2014/main" id="{F82CA02B-AB78-A25A-9C18-77E75DCBB803}"/>
                </a:ext>
              </a:extLst>
            </p:cNvPr>
            <p:cNvSpPr/>
            <p:nvPr/>
          </p:nvSpPr>
          <p:spPr>
            <a:xfrm rot="5400000">
              <a:off x="4460410" y="489325"/>
              <a:ext cx="1770771" cy="3826924"/>
            </a:xfrm>
            <a:prstGeom prst="roundRect">
              <a:avLst/>
            </a:prstGeom>
            <a:grp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48" name="Shape 0">
              <a:extLst>
                <a:ext uri="{FF2B5EF4-FFF2-40B4-BE49-F238E27FC236}">
                  <a16:creationId xmlns:a16="http://schemas.microsoft.com/office/drawing/2014/main" id="{A8263CAF-AF5B-A18A-F1E6-7054664A3016}"/>
                </a:ext>
              </a:extLst>
            </p:cNvPr>
            <p:cNvSpPr/>
            <p:nvPr/>
          </p:nvSpPr>
          <p:spPr>
            <a:xfrm>
              <a:off x="3576059" y="1724945"/>
              <a:ext cx="2045749" cy="4123187"/>
            </a:xfrm>
            <a:prstGeom prst="roundRect">
              <a:avLst>
                <a:gd name="adj" fmla="val 10282"/>
              </a:avLst>
            </a:prstGeom>
            <a:grp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50" name="Shape 1">
              <a:extLst>
                <a:ext uri="{FF2B5EF4-FFF2-40B4-BE49-F238E27FC236}">
                  <a16:creationId xmlns:a16="http://schemas.microsoft.com/office/drawing/2014/main" id="{2B7B1345-894B-D91B-0717-66A618C90FD8}"/>
                </a:ext>
              </a:extLst>
            </p:cNvPr>
            <p:cNvSpPr/>
            <p:nvPr/>
          </p:nvSpPr>
          <p:spPr>
            <a:xfrm>
              <a:off x="2886995" y="1626945"/>
              <a:ext cx="2045749" cy="3056373"/>
            </a:xfrm>
            <a:prstGeom prst="roundRect">
              <a:avLst>
                <a:gd name="adj" fmla="val 11443"/>
              </a:avLst>
            </a:prstGeom>
            <a:grp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sp>
        <p:nvSpPr>
          <p:cNvPr id="451" name="Shape 10">
            <a:extLst>
              <a:ext uri="{FF2B5EF4-FFF2-40B4-BE49-F238E27FC236}">
                <a16:creationId xmlns:a16="http://schemas.microsoft.com/office/drawing/2014/main" id="{B7419751-F160-8F9B-D24F-5ACD192F20B5}"/>
              </a:ext>
            </a:extLst>
          </p:cNvPr>
          <p:cNvSpPr/>
          <p:nvPr/>
        </p:nvSpPr>
        <p:spPr>
          <a:xfrm>
            <a:off x="493024" y="3330223"/>
            <a:ext cx="1092021" cy="1126100"/>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52" name="Shape 11">
            <a:extLst>
              <a:ext uri="{FF2B5EF4-FFF2-40B4-BE49-F238E27FC236}">
                <a16:creationId xmlns:a16="http://schemas.microsoft.com/office/drawing/2014/main" id="{12F9326A-DDA4-D533-BB54-898F4854B9FB}"/>
              </a:ext>
            </a:extLst>
          </p:cNvPr>
          <p:cNvSpPr/>
          <p:nvPr/>
        </p:nvSpPr>
        <p:spPr>
          <a:xfrm rot="5400000">
            <a:off x="7306547" y="1129385"/>
            <a:ext cx="1999108" cy="2665940"/>
          </a:xfrm>
          <a:prstGeom prst="roundRect">
            <a:avLst>
              <a:gd name="adj" fmla="val 11604"/>
            </a:avLst>
          </a:prstGeom>
          <a:solidFill>
            <a:srgbClr val="E4E8F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53" name="Shape 12">
            <a:extLst>
              <a:ext uri="{FF2B5EF4-FFF2-40B4-BE49-F238E27FC236}">
                <a16:creationId xmlns:a16="http://schemas.microsoft.com/office/drawing/2014/main" id="{B6FC61F0-EDCA-BAEE-9647-ED935E312F5F}"/>
              </a:ext>
            </a:extLst>
          </p:cNvPr>
          <p:cNvSpPr/>
          <p:nvPr/>
        </p:nvSpPr>
        <p:spPr>
          <a:xfrm rot="10800000">
            <a:off x="8434948" y="1599903"/>
            <a:ext cx="1377559" cy="2227473"/>
          </a:xfrm>
          <a:prstGeom prst="roundRect">
            <a:avLst>
              <a:gd name="adj" fmla="val 14081"/>
            </a:avLst>
          </a:prstGeom>
          <a:solidFill>
            <a:srgbClr val="E4E8F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54" name="Shape 19">
            <a:extLst>
              <a:ext uri="{FF2B5EF4-FFF2-40B4-BE49-F238E27FC236}">
                <a16:creationId xmlns:a16="http://schemas.microsoft.com/office/drawing/2014/main" id="{A30A0483-0F23-EEA2-DD07-8E150D5EE321}"/>
              </a:ext>
            </a:extLst>
          </p:cNvPr>
          <p:cNvSpPr/>
          <p:nvPr/>
        </p:nvSpPr>
        <p:spPr>
          <a:xfrm rot="10800000">
            <a:off x="3567940" y="5730134"/>
            <a:ext cx="407046" cy="129607"/>
          </a:xfrm>
          <a:prstGeom prst="triangle">
            <a:avLst/>
          </a:prstGeom>
          <a:solidFill>
            <a:srgbClr val="576FB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55" name="Shape 20">
            <a:extLst>
              <a:ext uri="{FF2B5EF4-FFF2-40B4-BE49-F238E27FC236}">
                <a16:creationId xmlns:a16="http://schemas.microsoft.com/office/drawing/2014/main" id="{C54A7964-D962-D49B-C8ED-39EF7D51A036}"/>
              </a:ext>
            </a:extLst>
          </p:cNvPr>
          <p:cNvSpPr/>
          <p:nvPr/>
        </p:nvSpPr>
        <p:spPr>
          <a:xfrm>
            <a:off x="3451750" y="4757346"/>
            <a:ext cx="355250" cy="355250"/>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56" name="Shape 21">
            <a:extLst>
              <a:ext uri="{FF2B5EF4-FFF2-40B4-BE49-F238E27FC236}">
                <a16:creationId xmlns:a16="http://schemas.microsoft.com/office/drawing/2014/main" id="{0D6D21D4-75C4-9B0B-45B5-11254FBE033B}"/>
              </a:ext>
            </a:extLst>
          </p:cNvPr>
          <p:cNvSpPr/>
          <p:nvPr/>
        </p:nvSpPr>
        <p:spPr>
          <a:xfrm>
            <a:off x="6728626" y="4849221"/>
            <a:ext cx="422624" cy="384671"/>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57" name="Shape 22">
            <a:extLst>
              <a:ext uri="{FF2B5EF4-FFF2-40B4-BE49-F238E27FC236}">
                <a16:creationId xmlns:a16="http://schemas.microsoft.com/office/drawing/2014/main" id="{81FD303A-90F6-12E6-AC9D-E283A474BC46}"/>
              </a:ext>
            </a:extLst>
          </p:cNvPr>
          <p:cNvSpPr/>
          <p:nvPr/>
        </p:nvSpPr>
        <p:spPr>
          <a:xfrm>
            <a:off x="7892364" y="4754284"/>
            <a:ext cx="589454" cy="480445"/>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58" name="Shape 31">
            <a:extLst>
              <a:ext uri="{FF2B5EF4-FFF2-40B4-BE49-F238E27FC236}">
                <a16:creationId xmlns:a16="http://schemas.microsoft.com/office/drawing/2014/main" id="{150A4CE3-26B9-2A02-9A7A-1248686FA214}"/>
              </a:ext>
            </a:extLst>
          </p:cNvPr>
          <p:cNvSpPr/>
          <p:nvPr/>
        </p:nvSpPr>
        <p:spPr>
          <a:xfrm>
            <a:off x="7501050" y="2319599"/>
            <a:ext cx="360162" cy="554312"/>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59" name="Shape 32">
            <a:extLst>
              <a:ext uri="{FF2B5EF4-FFF2-40B4-BE49-F238E27FC236}">
                <a16:creationId xmlns:a16="http://schemas.microsoft.com/office/drawing/2014/main" id="{5063308B-7B46-B307-973A-526AC11E8A1C}"/>
              </a:ext>
            </a:extLst>
          </p:cNvPr>
          <p:cNvSpPr/>
          <p:nvPr/>
        </p:nvSpPr>
        <p:spPr>
          <a:xfrm>
            <a:off x="8974122" y="3020909"/>
            <a:ext cx="441000" cy="441000"/>
          </a:xfrm>
          <a:prstGeom prst="ellipse">
            <a:avLst/>
          </a:prstGeom>
          <a:solidFill>
            <a:srgbClr val="EBEEF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0" name="Shape 33">
            <a:extLst>
              <a:ext uri="{FF2B5EF4-FFF2-40B4-BE49-F238E27FC236}">
                <a16:creationId xmlns:a16="http://schemas.microsoft.com/office/drawing/2014/main" id="{73CA91D1-D06C-00D7-82BE-B186530BD045}"/>
              </a:ext>
            </a:extLst>
          </p:cNvPr>
          <p:cNvSpPr/>
          <p:nvPr/>
        </p:nvSpPr>
        <p:spPr>
          <a:xfrm>
            <a:off x="3421587" y="5907449"/>
            <a:ext cx="1406319" cy="441000"/>
          </a:xfrm>
          <a:prstGeom prst="roundRect">
            <a:avLst/>
          </a:prstGeom>
          <a:solidFill>
            <a:srgbClr val="E4E8F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1" name="Shape 36">
            <a:extLst>
              <a:ext uri="{FF2B5EF4-FFF2-40B4-BE49-F238E27FC236}">
                <a16:creationId xmlns:a16="http://schemas.microsoft.com/office/drawing/2014/main" id="{2AA5A7D6-E07B-DCEE-62C5-DEA003FF25B2}"/>
              </a:ext>
            </a:extLst>
          </p:cNvPr>
          <p:cNvSpPr/>
          <p:nvPr/>
        </p:nvSpPr>
        <p:spPr>
          <a:xfrm>
            <a:off x="3545117" y="2314964"/>
            <a:ext cx="185084" cy="0"/>
          </a:xfrm>
          <a:prstGeom prst="line">
            <a:avLst/>
          </a:prstGeom>
          <a:solidFill>
            <a:srgbClr val="786BAF"/>
          </a:solidFill>
          <a:ln w="18536">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2" name="Shape 37">
            <a:extLst>
              <a:ext uri="{FF2B5EF4-FFF2-40B4-BE49-F238E27FC236}">
                <a16:creationId xmlns:a16="http://schemas.microsoft.com/office/drawing/2014/main" id="{B18D16B0-F8D5-6ED4-5350-1E0D0831A484}"/>
              </a:ext>
            </a:extLst>
          </p:cNvPr>
          <p:cNvSpPr/>
          <p:nvPr/>
        </p:nvSpPr>
        <p:spPr>
          <a:xfrm>
            <a:off x="3545117" y="2358884"/>
            <a:ext cx="185084" cy="0"/>
          </a:xfrm>
          <a:prstGeom prst="line">
            <a:avLst/>
          </a:prstGeom>
          <a:solidFill>
            <a:srgbClr val="786BAF"/>
          </a:solidFill>
          <a:ln w="18536">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3" name="Shape 38">
            <a:extLst>
              <a:ext uri="{FF2B5EF4-FFF2-40B4-BE49-F238E27FC236}">
                <a16:creationId xmlns:a16="http://schemas.microsoft.com/office/drawing/2014/main" id="{A4F0241C-2646-20C8-EA5D-D22247154DC0}"/>
              </a:ext>
            </a:extLst>
          </p:cNvPr>
          <p:cNvSpPr/>
          <p:nvPr/>
        </p:nvSpPr>
        <p:spPr>
          <a:xfrm>
            <a:off x="3545117" y="2405939"/>
            <a:ext cx="185084" cy="0"/>
          </a:xfrm>
          <a:prstGeom prst="line">
            <a:avLst/>
          </a:prstGeom>
          <a:solidFill>
            <a:srgbClr val="786BAF"/>
          </a:solidFill>
          <a:ln w="18536">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4" name="Shape 43">
            <a:extLst>
              <a:ext uri="{FF2B5EF4-FFF2-40B4-BE49-F238E27FC236}">
                <a16:creationId xmlns:a16="http://schemas.microsoft.com/office/drawing/2014/main" id="{65521939-4503-F00C-8BF5-B5DC111D217C}"/>
              </a:ext>
            </a:extLst>
          </p:cNvPr>
          <p:cNvSpPr/>
          <p:nvPr/>
        </p:nvSpPr>
        <p:spPr>
          <a:xfrm>
            <a:off x="2052299" y="1397786"/>
            <a:ext cx="3944092" cy="410374"/>
          </a:xfrm>
          <a:prstGeom prst="rect">
            <a:avLst/>
          </a:prstGeom>
          <a:solidFill>
            <a:srgbClr val="165391"/>
          </a:solidFill>
          <a:ln/>
        </p:spPr>
        <p:txBody>
          <a:bodyPr tIns="108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150" normalizeH="0" baseline="0" noProof="0" dirty="0" err="1">
                <a:ln>
                  <a:noFill/>
                </a:ln>
                <a:solidFill>
                  <a:srgbClr val="FFFFFF">
                    <a:alpha val="99000"/>
                  </a:srgbClr>
                </a:solidFill>
                <a:effectLst/>
                <a:uLnTx/>
                <a:uFillTx/>
                <a:ea typeface="游ゴシック" panose="020B0400000000000000" pitchFamily="50" charset="-128"/>
                <a:cs typeface="Zen Kaku Gothic New" pitchFamily="34" charset="-120"/>
              </a:rPr>
              <a:t>AI</a:t>
            </a:r>
            <a:r>
              <a:rPr kumimoji="1" lang="en-US" altLang="ja-JP" sz="1600" b="1" i="0" u="none" strike="noStrike" kern="1200" cap="none" spc="0" normalizeH="0" baseline="0" noProof="0" dirty="0" err="1">
                <a:ln>
                  <a:noFill/>
                </a:ln>
                <a:solidFill>
                  <a:srgbClr val="FFFFFF">
                    <a:alpha val="99000"/>
                  </a:srgbClr>
                </a:solidFill>
                <a:effectLst/>
                <a:uLnTx/>
                <a:uFillTx/>
                <a:ea typeface="游ゴシック" panose="020B0400000000000000" pitchFamily="50" charset="-128"/>
                <a:cs typeface="Zen Kaku Gothic New" pitchFamily="34" charset="-120"/>
              </a:rPr>
              <a:t>エージェント</a:t>
            </a:r>
            <a:endParaRPr kumimoji="1" lang="en-US" altLang="ja-JP" sz="16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5" name="Shape 44">
            <a:extLst>
              <a:ext uri="{FF2B5EF4-FFF2-40B4-BE49-F238E27FC236}">
                <a16:creationId xmlns:a16="http://schemas.microsoft.com/office/drawing/2014/main" id="{144436A3-3A2B-9506-AA2D-04505F4FAEDE}"/>
              </a:ext>
            </a:extLst>
          </p:cNvPr>
          <p:cNvSpPr/>
          <p:nvPr/>
        </p:nvSpPr>
        <p:spPr>
          <a:xfrm>
            <a:off x="1624128" y="1397690"/>
            <a:ext cx="432256" cy="409980"/>
          </a:xfrm>
          <a:prstGeom prst="rect">
            <a:avLst/>
          </a:prstGeom>
          <a:solidFill>
            <a:srgbClr val="13365C"/>
          </a:solidFill>
          <a:ln/>
        </p:spPr>
        <p:txBody>
          <a:bodyPr tIns="720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7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Segoe UI" panose="020B0502040204020203" pitchFamily="34" charset="0"/>
              </a:rPr>
              <a:t>01</a:t>
            </a:r>
            <a:endParaRPr kumimoji="1" lang="en-US" altLang="ja-JP" sz="1700" b="1" i="0" u="none" strike="noStrike" kern="1200" cap="none" spc="0" normalizeH="0" baseline="0" noProof="0" dirty="0">
              <a:ln>
                <a:noFill/>
              </a:ln>
              <a:solidFill>
                <a:prstClr val="black"/>
              </a:solidFill>
              <a:effectLst/>
              <a:uLnTx/>
              <a:uFillTx/>
              <a:ea typeface="游ゴシック" panose="020B0400000000000000" pitchFamily="50"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6" name="Shape 45">
            <a:extLst>
              <a:ext uri="{FF2B5EF4-FFF2-40B4-BE49-F238E27FC236}">
                <a16:creationId xmlns:a16="http://schemas.microsoft.com/office/drawing/2014/main" id="{8B9947A5-3139-87E9-2ECD-4EF880326FE0}"/>
              </a:ext>
            </a:extLst>
          </p:cNvPr>
          <p:cNvSpPr/>
          <p:nvPr/>
        </p:nvSpPr>
        <p:spPr>
          <a:xfrm>
            <a:off x="9601248" y="4668533"/>
            <a:ext cx="617411" cy="771153"/>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7" name="Shape 49">
            <a:extLst>
              <a:ext uri="{FF2B5EF4-FFF2-40B4-BE49-F238E27FC236}">
                <a16:creationId xmlns:a16="http://schemas.microsoft.com/office/drawing/2014/main" id="{9DA41E14-EEB3-1373-86B8-FE8E53EC7E35}"/>
              </a:ext>
            </a:extLst>
          </p:cNvPr>
          <p:cNvSpPr/>
          <p:nvPr/>
        </p:nvSpPr>
        <p:spPr>
          <a:xfrm>
            <a:off x="10228281" y="2010285"/>
            <a:ext cx="362590" cy="333812"/>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8" name="Shape 56">
            <a:extLst>
              <a:ext uri="{FF2B5EF4-FFF2-40B4-BE49-F238E27FC236}">
                <a16:creationId xmlns:a16="http://schemas.microsoft.com/office/drawing/2014/main" id="{0CA8D6CB-B8C7-2457-198E-47B4FCA40EF4}"/>
              </a:ext>
            </a:extLst>
          </p:cNvPr>
          <p:cNvSpPr/>
          <p:nvPr/>
        </p:nvSpPr>
        <p:spPr>
          <a:xfrm>
            <a:off x="8607874" y="2669735"/>
            <a:ext cx="1080000" cy="1080000"/>
          </a:xfrm>
          <a:prstGeom prst="roundRect">
            <a:avLst>
              <a:gd name="adj" fmla="val 6024"/>
            </a:avLst>
          </a:prstGeom>
          <a:solidFill>
            <a:srgbClr val="FFFFFF"/>
          </a:solidFill>
          <a:ln w="12700">
            <a:solidFill>
              <a:srgbClr val="23ADBF"/>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69" name="Shape 58">
            <a:extLst>
              <a:ext uri="{FF2B5EF4-FFF2-40B4-BE49-F238E27FC236}">
                <a16:creationId xmlns:a16="http://schemas.microsoft.com/office/drawing/2014/main" id="{CD3B9651-733E-7612-12E7-8A434A88E8C9}"/>
              </a:ext>
            </a:extLst>
          </p:cNvPr>
          <p:cNvSpPr/>
          <p:nvPr/>
        </p:nvSpPr>
        <p:spPr>
          <a:xfrm>
            <a:off x="7245520" y="2190497"/>
            <a:ext cx="922979" cy="954179"/>
          </a:xfrm>
          <a:prstGeom prst="roundRect">
            <a:avLst/>
          </a:prstGeom>
          <a:solidFill>
            <a:schemeClr val="bg1"/>
          </a:solidFill>
          <a:ln w="12700">
            <a:solidFill>
              <a:srgbClr val="27ADC0"/>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70" name="Shape 66">
            <a:extLst>
              <a:ext uri="{FF2B5EF4-FFF2-40B4-BE49-F238E27FC236}">
                <a16:creationId xmlns:a16="http://schemas.microsoft.com/office/drawing/2014/main" id="{5B7EF356-032E-F34F-764F-3D736AA60607}"/>
              </a:ext>
            </a:extLst>
          </p:cNvPr>
          <p:cNvSpPr/>
          <p:nvPr/>
        </p:nvSpPr>
        <p:spPr>
          <a:xfrm>
            <a:off x="4829876" y="3446596"/>
            <a:ext cx="617411" cy="771153"/>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71" name="Shape 67">
            <a:extLst>
              <a:ext uri="{FF2B5EF4-FFF2-40B4-BE49-F238E27FC236}">
                <a16:creationId xmlns:a16="http://schemas.microsoft.com/office/drawing/2014/main" id="{1DE33771-EA3F-26FD-0027-B1BA7BA7B84A}"/>
              </a:ext>
            </a:extLst>
          </p:cNvPr>
          <p:cNvSpPr/>
          <p:nvPr/>
        </p:nvSpPr>
        <p:spPr>
          <a:xfrm>
            <a:off x="4820688" y="2249159"/>
            <a:ext cx="617411" cy="771153"/>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pic>
        <p:nvPicPr>
          <p:cNvPr id="472" name="Image 20" descr="preencoded.png">
            <a:extLst>
              <a:ext uri="{FF2B5EF4-FFF2-40B4-BE49-F238E27FC236}">
                <a16:creationId xmlns:a16="http://schemas.microsoft.com/office/drawing/2014/main" id="{7E122824-0F7C-4F19-E0B6-EB7E020B68D5}"/>
              </a:ext>
            </a:extLst>
          </p:cNvPr>
          <p:cNvPicPr>
            <a:picLocks noChangeAspect="1"/>
          </p:cNvPicPr>
          <p:nvPr/>
        </p:nvPicPr>
        <p:blipFill>
          <a:blip r:embed="rId4"/>
          <a:stretch>
            <a:fillRect/>
          </a:stretch>
        </p:blipFill>
        <p:spPr>
          <a:xfrm>
            <a:off x="3454814" y="4726721"/>
            <a:ext cx="388938" cy="385875"/>
          </a:xfrm>
          <a:prstGeom prst="rect">
            <a:avLst/>
          </a:prstGeom>
        </p:spPr>
      </p:pic>
      <p:sp>
        <p:nvSpPr>
          <p:cNvPr id="473" name="Text 73">
            <a:extLst>
              <a:ext uri="{FF2B5EF4-FFF2-40B4-BE49-F238E27FC236}">
                <a16:creationId xmlns:a16="http://schemas.microsoft.com/office/drawing/2014/main" id="{2C85B54E-590F-E257-C6CD-0EEA695F155A}"/>
              </a:ext>
            </a:extLst>
          </p:cNvPr>
          <p:cNvSpPr/>
          <p:nvPr/>
        </p:nvSpPr>
        <p:spPr>
          <a:xfrm>
            <a:off x="6523211" y="5452059"/>
            <a:ext cx="813605" cy="54518"/>
          </a:xfrm>
          <a:prstGeom prst="rect">
            <a:avLst/>
          </a:prstGeom>
          <a:noFill/>
          <a:ln/>
        </p:spPr>
        <p:txBody>
          <a:bodyPr wrap="square" rtlCol="0" anchor="ctr"/>
          <a:lstStyle/>
          <a:p>
            <a:pPr marL="0" marR="0" lvl="0" indent="0" algn="ctr" defTabSz="914400" rtl="0" eaLnBrk="1" fontAlgn="auto" latinLnBrk="0" hangingPunct="1">
              <a:lnSpc>
                <a:spcPts val="1018"/>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音声認識</a:t>
            </a:r>
            <a:endParaRPr kumimoji="1" 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474" name="Text 80">
            <a:extLst>
              <a:ext uri="{FF2B5EF4-FFF2-40B4-BE49-F238E27FC236}">
                <a16:creationId xmlns:a16="http://schemas.microsoft.com/office/drawing/2014/main" id="{06F2615E-4F70-4BDB-899D-D792B23E445C}"/>
              </a:ext>
            </a:extLst>
          </p:cNvPr>
          <p:cNvSpPr/>
          <p:nvPr/>
        </p:nvSpPr>
        <p:spPr>
          <a:xfrm>
            <a:off x="3837803" y="6061596"/>
            <a:ext cx="990103" cy="124701"/>
          </a:xfrm>
          <a:prstGeom prst="rect">
            <a:avLst/>
          </a:prstGeom>
          <a:noFill/>
          <a:ln/>
        </p:spPr>
        <p:txBody>
          <a:bodyPr wrap="square" rtlCol="0" anchor="ctr"/>
          <a:lstStyle/>
          <a:p>
            <a:pPr marL="0" marR="0" lvl="0" indent="0" algn="ctr" defTabSz="914400" rtl="0" eaLnBrk="1" fontAlgn="auto" latinLnBrk="0" hangingPunct="1">
              <a:lnSpc>
                <a:spcPts val="1320"/>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会話テキスト</a:t>
            </a:r>
            <a:endParaRPr kumimoji="1" 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481" name="Text 81">
            <a:extLst>
              <a:ext uri="{FF2B5EF4-FFF2-40B4-BE49-F238E27FC236}">
                <a16:creationId xmlns:a16="http://schemas.microsoft.com/office/drawing/2014/main" id="{AD29F0B5-E893-7900-FFAE-DD098C69B357}"/>
              </a:ext>
            </a:extLst>
          </p:cNvPr>
          <p:cNvSpPr/>
          <p:nvPr/>
        </p:nvSpPr>
        <p:spPr>
          <a:xfrm>
            <a:off x="1691707" y="2404127"/>
            <a:ext cx="1002708" cy="668736"/>
          </a:xfrm>
          <a:prstGeom prst="rect">
            <a:avLst/>
          </a:prstGeom>
          <a:noFill/>
          <a:ln/>
        </p:spPr>
        <p:txBody>
          <a:bodyPr wrap="square" rtlCol="0" anchor="ctr"/>
          <a:lstStyle/>
          <a:p>
            <a:pPr marL="0" marR="0" lvl="0" indent="0" algn="l" defTabSz="914400" rtl="0" eaLnBrk="1" fontAlgn="auto" latinLnBrk="0" hangingPunct="1">
              <a:lnSpc>
                <a:spcPts val="4457"/>
              </a:lnSpc>
              <a:spcBef>
                <a:spcPts val="0"/>
              </a:spcBef>
              <a:spcAft>
                <a:spcPts val="0"/>
              </a:spcAft>
              <a:buClrTx/>
              <a:buSzTx/>
              <a:buFontTx/>
              <a:buNone/>
              <a:tabLst/>
              <a:defRPr/>
            </a:pPr>
            <a:endParaRPr kumimoji="1" lang="en-US" sz="2056" b="0" i="0" u="none" strike="noStrike" kern="1200" cap="none" spc="0" normalizeH="0" baseline="0" noProof="0" dirty="0">
              <a:ln>
                <a:noFill/>
              </a:ln>
              <a:solidFill>
                <a:prstClr val="black"/>
              </a:solidFill>
              <a:effectLst/>
              <a:uLnTx/>
              <a:uFillTx/>
              <a:ea typeface="+mn-ea"/>
              <a:cs typeface="+mn-cs"/>
            </a:endParaRPr>
          </a:p>
        </p:txBody>
      </p:sp>
      <p:sp>
        <p:nvSpPr>
          <p:cNvPr id="482" name="Text 99">
            <a:extLst>
              <a:ext uri="{FF2B5EF4-FFF2-40B4-BE49-F238E27FC236}">
                <a16:creationId xmlns:a16="http://schemas.microsoft.com/office/drawing/2014/main" id="{55B7FEC1-390E-B0CD-E514-89B72401E8E1}"/>
              </a:ext>
            </a:extLst>
          </p:cNvPr>
          <p:cNvSpPr/>
          <p:nvPr/>
        </p:nvSpPr>
        <p:spPr>
          <a:xfrm>
            <a:off x="8676718" y="3559199"/>
            <a:ext cx="864625" cy="176258"/>
          </a:xfrm>
          <a:prstGeom prst="rect">
            <a:avLst/>
          </a:prstGeom>
          <a:noFill/>
          <a:ln/>
        </p:spPr>
        <p:txBody>
          <a:bodyPr wrap="square" rtlCol="0" anchor="ctr"/>
          <a:lstStyle/>
          <a:p>
            <a:pPr marL="0" marR="0" lvl="0" indent="0" algn="ctr" defTabSz="914400" rtl="0" eaLnBrk="1" fontAlgn="auto" latinLnBrk="0" hangingPunct="1">
              <a:lnSpc>
                <a:spcPts val="1018"/>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解析</a:t>
            </a:r>
            <a:endParaRPr kumimoji="1" 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483" name="Text 105">
            <a:extLst>
              <a:ext uri="{FF2B5EF4-FFF2-40B4-BE49-F238E27FC236}">
                <a16:creationId xmlns:a16="http://schemas.microsoft.com/office/drawing/2014/main" id="{569CF656-9C59-A2D4-1359-352A42E7B6F8}"/>
              </a:ext>
            </a:extLst>
          </p:cNvPr>
          <p:cNvSpPr/>
          <p:nvPr/>
        </p:nvSpPr>
        <p:spPr>
          <a:xfrm>
            <a:off x="1207245" y="3630050"/>
            <a:ext cx="1315636" cy="226617"/>
          </a:xfrm>
          <a:prstGeom prst="rect">
            <a:avLst/>
          </a:prstGeom>
          <a:noFill/>
          <a:ln/>
        </p:spPr>
        <p:txBody>
          <a:bodyPr wrap="square" rtlCol="0" anchor="ctr"/>
          <a:lstStyle/>
          <a:p>
            <a:pPr marL="0" marR="0" lvl="0" indent="0" algn="l" defTabSz="914400" rtl="0" eaLnBrk="1" fontAlgn="auto" latinLnBrk="0" hangingPunct="1">
              <a:lnSpc>
                <a:spcPts val="1320"/>
              </a:lnSpc>
              <a:spcBef>
                <a:spcPts val="0"/>
              </a:spcBef>
              <a:spcAft>
                <a:spcPts val="0"/>
              </a:spcAft>
              <a:buClrTx/>
              <a:buSzTx/>
              <a:buFontTx/>
              <a:buNone/>
              <a:tabLst/>
              <a:defRPr/>
            </a:pPr>
            <a:endParaRPr kumimoji="1" lang="en-US" sz="730" b="0" i="0" u="none" strike="noStrike" kern="1200" cap="none" spc="0" normalizeH="0" baseline="0" noProof="0" dirty="0">
              <a:ln>
                <a:noFill/>
              </a:ln>
              <a:solidFill>
                <a:prstClr val="black"/>
              </a:solidFill>
              <a:effectLst/>
              <a:uLnTx/>
              <a:uFillTx/>
              <a:ea typeface="+mn-ea"/>
              <a:cs typeface="+mn-cs"/>
            </a:endParaRPr>
          </a:p>
        </p:txBody>
      </p:sp>
      <p:grpSp>
        <p:nvGrpSpPr>
          <p:cNvPr id="484" name="グループ化 483">
            <a:extLst>
              <a:ext uri="{FF2B5EF4-FFF2-40B4-BE49-F238E27FC236}">
                <a16:creationId xmlns:a16="http://schemas.microsoft.com/office/drawing/2014/main" id="{4B81F708-95C6-658D-6D8A-AB5C7A5B066D}"/>
              </a:ext>
            </a:extLst>
          </p:cNvPr>
          <p:cNvGrpSpPr/>
          <p:nvPr/>
        </p:nvGrpSpPr>
        <p:grpSpPr>
          <a:xfrm>
            <a:off x="6971190" y="1392531"/>
            <a:ext cx="2835796" cy="410471"/>
            <a:chOff x="8439221" y="1545507"/>
            <a:chExt cx="2835796" cy="410471"/>
          </a:xfrm>
        </p:grpSpPr>
        <p:sp>
          <p:nvSpPr>
            <p:cNvPr id="485" name="Shape 43">
              <a:extLst>
                <a:ext uri="{FF2B5EF4-FFF2-40B4-BE49-F238E27FC236}">
                  <a16:creationId xmlns:a16="http://schemas.microsoft.com/office/drawing/2014/main" id="{B5C23EC1-AA13-7387-3043-476C36107A07}"/>
                </a:ext>
              </a:extLst>
            </p:cNvPr>
            <p:cNvSpPr/>
            <p:nvPr/>
          </p:nvSpPr>
          <p:spPr>
            <a:xfrm>
              <a:off x="8867392" y="1545604"/>
              <a:ext cx="2407625" cy="410374"/>
            </a:xfrm>
            <a:prstGeom prst="rect">
              <a:avLst/>
            </a:prstGeom>
            <a:solidFill>
              <a:srgbClr val="165391"/>
            </a:solidFill>
            <a:ln/>
          </p:spPr>
          <p:txBody>
            <a:bodyPr tIns="108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Zen Kaku Gothic New" pitchFamily="34" charset="-120"/>
                </a:rPr>
                <a:t>解析</a:t>
              </a:r>
              <a:endParaRPr kumimoji="1" lang="en-US" altLang="ja-JP" sz="16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88" name="Shape 44">
              <a:extLst>
                <a:ext uri="{FF2B5EF4-FFF2-40B4-BE49-F238E27FC236}">
                  <a16:creationId xmlns:a16="http://schemas.microsoft.com/office/drawing/2014/main" id="{9A18071E-8B08-E8E2-845C-CBB1CC849E79}"/>
                </a:ext>
              </a:extLst>
            </p:cNvPr>
            <p:cNvSpPr/>
            <p:nvPr/>
          </p:nvSpPr>
          <p:spPr>
            <a:xfrm>
              <a:off x="8439221" y="1545507"/>
              <a:ext cx="432256" cy="409980"/>
            </a:xfrm>
            <a:prstGeom prst="rect">
              <a:avLst/>
            </a:prstGeom>
            <a:solidFill>
              <a:srgbClr val="13365C"/>
            </a:solidFill>
            <a:ln/>
          </p:spPr>
          <p:txBody>
            <a:bodyPr tIns="720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7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Segoe UI" panose="020B0502040204020203" pitchFamily="34" charset="0"/>
                </a:rPr>
                <a:t>03</a:t>
              </a:r>
              <a:endParaRPr kumimoji="1" lang="en-US" altLang="ja-JP" sz="1700" b="1" i="0" u="none" strike="noStrike" kern="1200" cap="none" spc="0" normalizeH="0" baseline="0" noProof="0" dirty="0">
                <a:ln>
                  <a:noFill/>
                </a:ln>
                <a:solidFill>
                  <a:prstClr val="black"/>
                </a:solidFill>
                <a:effectLst/>
                <a:uLnTx/>
                <a:uFillTx/>
                <a:ea typeface="游ゴシック" panose="020B0400000000000000" pitchFamily="50"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grpSp>
        <p:nvGrpSpPr>
          <p:cNvPr id="489" name="グループ化 488">
            <a:extLst>
              <a:ext uri="{FF2B5EF4-FFF2-40B4-BE49-F238E27FC236}">
                <a16:creationId xmlns:a16="http://schemas.microsoft.com/office/drawing/2014/main" id="{1332A7E7-EAB9-9E64-6F05-485558A80765}"/>
              </a:ext>
            </a:extLst>
          </p:cNvPr>
          <p:cNvGrpSpPr/>
          <p:nvPr/>
        </p:nvGrpSpPr>
        <p:grpSpPr>
          <a:xfrm>
            <a:off x="6282428" y="3957256"/>
            <a:ext cx="2662189" cy="410495"/>
            <a:chOff x="8439221" y="1545507"/>
            <a:chExt cx="2662189" cy="410495"/>
          </a:xfrm>
        </p:grpSpPr>
        <p:sp>
          <p:nvSpPr>
            <p:cNvPr id="493" name="Shape 43">
              <a:extLst>
                <a:ext uri="{FF2B5EF4-FFF2-40B4-BE49-F238E27FC236}">
                  <a16:creationId xmlns:a16="http://schemas.microsoft.com/office/drawing/2014/main" id="{F6BF0499-71B9-A42F-7743-FA1FDCB3FDB8}"/>
                </a:ext>
              </a:extLst>
            </p:cNvPr>
            <p:cNvSpPr/>
            <p:nvPr/>
          </p:nvSpPr>
          <p:spPr>
            <a:xfrm>
              <a:off x="8867392" y="1545603"/>
              <a:ext cx="2234018" cy="410399"/>
            </a:xfrm>
            <a:prstGeom prst="rect">
              <a:avLst/>
            </a:prstGeom>
            <a:solidFill>
              <a:srgbClr val="165391"/>
            </a:solidFill>
            <a:ln/>
          </p:spPr>
          <p:txBody>
            <a:bodyPr tIns="108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ea typeface="游ゴシック" panose="020B0400000000000000" pitchFamily="50" charset="-128"/>
                  <a:cs typeface="+mn-cs"/>
                </a:rPr>
                <a:t>音声認識・要約</a:t>
              </a:r>
              <a:endParaRPr kumimoji="1" lang="en-US" altLang="ja-JP" sz="1600" b="1"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494" name="Shape 44">
              <a:extLst>
                <a:ext uri="{FF2B5EF4-FFF2-40B4-BE49-F238E27FC236}">
                  <a16:creationId xmlns:a16="http://schemas.microsoft.com/office/drawing/2014/main" id="{5ED4D953-D6DE-1A72-1571-6AA45E5EE126}"/>
                </a:ext>
              </a:extLst>
            </p:cNvPr>
            <p:cNvSpPr/>
            <p:nvPr/>
          </p:nvSpPr>
          <p:spPr>
            <a:xfrm>
              <a:off x="8439221" y="1545507"/>
              <a:ext cx="432256" cy="409980"/>
            </a:xfrm>
            <a:prstGeom prst="rect">
              <a:avLst/>
            </a:prstGeom>
            <a:solidFill>
              <a:srgbClr val="13365C"/>
            </a:solidFill>
            <a:ln/>
          </p:spPr>
          <p:txBody>
            <a:bodyPr tIns="720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7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Segoe UI" panose="020B0502040204020203" pitchFamily="34" charset="0"/>
                </a:rPr>
                <a:t>02</a:t>
              </a:r>
              <a:endParaRPr kumimoji="1" lang="en-US" altLang="ja-JP" sz="1700" b="1" i="0" u="none" strike="noStrike" kern="1200" cap="none" spc="0" normalizeH="0" baseline="0" noProof="0" dirty="0">
                <a:ln>
                  <a:noFill/>
                </a:ln>
                <a:solidFill>
                  <a:prstClr val="black"/>
                </a:solidFill>
                <a:effectLst/>
                <a:uLnTx/>
                <a:uFillTx/>
                <a:ea typeface="游ゴシック" panose="020B0400000000000000" pitchFamily="50"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sp>
        <p:nvSpPr>
          <p:cNvPr id="495" name="Shape 8">
            <a:extLst>
              <a:ext uri="{FF2B5EF4-FFF2-40B4-BE49-F238E27FC236}">
                <a16:creationId xmlns:a16="http://schemas.microsoft.com/office/drawing/2014/main" id="{4EF7D59A-4ABB-E1EC-93BE-FE1C12FF599A}"/>
              </a:ext>
            </a:extLst>
          </p:cNvPr>
          <p:cNvSpPr/>
          <p:nvPr/>
        </p:nvSpPr>
        <p:spPr>
          <a:xfrm>
            <a:off x="4272878" y="2378574"/>
            <a:ext cx="577337" cy="236436"/>
          </a:xfrm>
          <a:prstGeom prst="roundRect">
            <a:avLst>
              <a:gd name="adj" fmla="val 19354"/>
            </a:avLst>
          </a:prstGeom>
          <a:solidFill>
            <a:srgbClr val="BBDCE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50" normalizeH="0" baseline="0" noProof="0" dirty="0">
                <a:ln>
                  <a:noFill/>
                </a:ln>
                <a:solidFill>
                  <a:srgbClr val="616161"/>
                </a:solidFill>
                <a:effectLst/>
                <a:uLnTx/>
                <a:uFillTx/>
                <a:ea typeface="游ゴシック" panose="020B0400000000000000" pitchFamily="50" charset="-128"/>
                <a:cs typeface="+mn-cs"/>
              </a:rPr>
              <a:t>参照</a:t>
            </a:r>
            <a:endParaRPr kumimoji="1" lang="en-US" altLang="ja-JP" sz="1050" b="1" i="0" u="none" strike="noStrike" kern="1200" cap="none" spc="50" normalizeH="0" baseline="0" noProof="0" dirty="0">
              <a:ln>
                <a:noFill/>
              </a:ln>
              <a:solidFill>
                <a:srgbClr val="616161"/>
              </a:solidFill>
              <a:effectLst/>
              <a:uLnTx/>
              <a:uFillTx/>
              <a:ea typeface="游ゴシック" panose="020B0400000000000000" pitchFamily="50" charset="-128"/>
              <a:cs typeface="+mn-cs"/>
            </a:endParaRPr>
          </a:p>
        </p:txBody>
      </p:sp>
      <p:grpSp>
        <p:nvGrpSpPr>
          <p:cNvPr id="496" name="グループ化 495">
            <a:extLst>
              <a:ext uri="{FF2B5EF4-FFF2-40B4-BE49-F238E27FC236}">
                <a16:creationId xmlns:a16="http://schemas.microsoft.com/office/drawing/2014/main" id="{50E1B552-0115-EC74-1908-A1C37976B841}"/>
              </a:ext>
            </a:extLst>
          </p:cNvPr>
          <p:cNvGrpSpPr/>
          <p:nvPr/>
        </p:nvGrpSpPr>
        <p:grpSpPr>
          <a:xfrm>
            <a:off x="5201621" y="3496865"/>
            <a:ext cx="588981" cy="734768"/>
            <a:chOff x="6814096" y="3051871"/>
            <a:chExt cx="588981" cy="734768"/>
          </a:xfrm>
        </p:grpSpPr>
        <p:pic>
          <p:nvPicPr>
            <p:cNvPr id="497" name="図 496" descr="図形&#10;&#10;AI 生成コンテンツは誤りを含む可能性があります。">
              <a:extLst>
                <a:ext uri="{FF2B5EF4-FFF2-40B4-BE49-F238E27FC236}">
                  <a16:creationId xmlns:a16="http://schemas.microsoft.com/office/drawing/2014/main" id="{540E0902-A088-BA8B-0EEC-CC251DE03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814096" y="3051871"/>
              <a:ext cx="588981" cy="734768"/>
            </a:xfrm>
            <a:prstGeom prst="rect">
              <a:avLst/>
            </a:prstGeom>
          </p:spPr>
        </p:pic>
        <p:sp>
          <p:nvSpPr>
            <p:cNvPr id="498" name="Text 109">
              <a:extLst>
                <a:ext uri="{FF2B5EF4-FFF2-40B4-BE49-F238E27FC236}">
                  <a16:creationId xmlns:a16="http://schemas.microsoft.com/office/drawing/2014/main" id="{EDFDE216-7928-9FFA-666E-63C33BB6F3AF}"/>
                </a:ext>
              </a:extLst>
            </p:cNvPr>
            <p:cNvSpPr/>
            <p:nvPr/>
          </p:nvSpPr>
          <p:spPr>
            <a:xfrm>
              <a:off x="6871271" y="3241337"/>
              <a:ext cx="499600" cy="232912"/>
            </a:xfrm>
            <a:prstGeom prst="rect">
              <a:avLst/>
            </a:prstGeom>
            <a:noFill/>
            <a:ln/>
          </p:spPr>
          <p:txBody>
            <a:bodyPr wrap="square" rtlCol="0" anchor="ctr"/>
            <a:lstStyle/>
            <a:p>
              <a:pPr marL="0" marR="0" lvl="0" indent="0" algn="ctr" defTabSz="914400" rtl="0" eaLnBrk="1" fontAlgn="auto" latinLnBrk="0" hangingPunct="1">
                <a:lnSpc>
                  <a:spcPts val="1358"/>
                </a:lnSpc>
                <a:spcBef>
                  <a:spcPts val="0"/>
                </a:spcBef>
                <a:spcAft>
                  <a:spcPts val="0"/>
                </a:spcAft>
                <a:buClrTx/>
                <a:buSzTx/>
                <a:buFontTx/>
                <a:buNone/>
                <a:tabLst/>
                <a:defRPr/>
              </a:pPr>
              <a:r>
                <a:rPr kumimoji="1" lang="en-US" sz="1000" b="1" i="0" u="none" strike="noStrike" kern="0" cap="none" spc="150" normalizeH="0" baseline="0" noProof="0" dirty="0" err="1">
                  <a:ln>
                    <a:noFill/>
                  </a:ln>
                  <a:solidFill>
                    <a:srgbClr val="FFFFFF">
                      <a:alpha val="99000"/>
                    </a:srgbClr>
                  </a:solidFill>
                  <a:effectLst/>
                  <a:uLnTx/>
                  <a:uFillTx/>
                  <a:ea typeface="游ゴシック" panose="020B0400000000000000" pitchFamily="50" charset="-128"/>
                  <a:cs typeface="Zen Kaku Gothic New" pitchFamily="34" charset="-120"/>
                </a:rPr>
                <a:t>顧客</a:t>
              </a:r>
              <a:endParaRPr kumimoji="1" lang="en-US" sz="1000" b="1" i="0" u="none" strike="noStrike" kern="1200" cap="none" spc="150" normalizeH="0" baseline="0" noProof="0" dirty="0">
                <a:ln>
                  <a:noFill/>
                </a:ln>
                <a:solidFill>
                  <a:prstClr val="black"/>
                </a:solidFill>
                <a:effectLst/>
                <a:uLnTx/>
                <a:uFillTx/>
                <a:ea typeface="游ゴシック" panose="020B0400000000000000" pitchFamily="50" charset="-128"/>
                <a:cs typeface="+mn-cs"/>
              </a:endParaRPr>
            </a:p>
          </p:txBody>
        </p:sp>
        <p:sp>
          <p:nvSpPr>
            <p:cNvPr id="499" name="Text 110">
              <a:extLst>
                <a:ext uri="{FF2B5EF4-FFF2-40B4-BE49-F238E27FC236}">
                  <a16:creationId xmlns:a16="http://schemas.microsoft.com/office/drawing/2014/main" id="{037C21E4-227B-0E65-2F14-FE8E594755DB}"/>
                </a:ext>
              </a:extLst>
            </p:cNvPr>
            <p:cNvSpPr/>
            <p:nvPr/>
          </p:nvSpPr>
          <p:spPr>
            <a:xfrm>
              <a:off x="6876085" y="3356753"/>
              <a:ext cx="466105" cy="409170"/>
            </a:xfrm>
            <a:prstGeom prst="rect">
              <a:avLst/>
            </a:prstGeom>
            <a:noFill/>
            <a:ln/>
          </p:spPr>
          <p:txBody>
            <a:bodyPr wrap="square" rtlCol="0" anchor="ctr"/>
            <a:lstStyle/>
            <a:p>
              <a:pPr marL="0" marR="0" lvl="0" indent="0" algn="l" defTabSz="914400" rtl="0" eaLnBrk="1" fontAlgn="auto" latinLnBrk="0" hangingPunct="1">
                <a:lnSpc>
                  <a:spcPts val="2437"/>
                </a:lnSpc>
                <a:spcBef>
                  <a:spcPts val="0"/>
                </a:spcBef>
                <a:spcAft>
                  <a:spcPts val="0"/>
                </a:spcAft>
                <a:buClrTx/>
                <a:buSzTx/>
                <a:buFontTx/>
                <a:buNone/>
                <a:tabLst/>
                <a:defRPr/>
              </a:pPr>
              <a:r>
                <a:rPr kumimoji="1" lang="en-US" sz="15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Zen Kaku Gothic New" pitchFamily="34" charset="-120"/>
                </a:rPr>
                <a:t>DB</a:t>
              </a:r>
              <a:endParaRPr kumimoji="1" lang="en-US" sz="15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sp>
        <p:nvSpPr>
          <p:cNvPr id="500" name="Shape 8">
            <a:extLst>
              <a:ext uri="{FF2B5EF4-FFF2-40B4-BE49-F238E27FC236}">
                <a16:creationId xmlns:a16="http://schemas.microsoft.com/office/drawing/2014/main" id="{61F17F8B-95C0-541E-1452-FEA8533651B1}"/>
              </a:ext>
            </a:extLst>
          </p:cNvPr>
          <p:cNvSpPr/>
          <p:nvPr/>
        </p:nvSpPr>
        <p:spPr>
          <a:xfrm>
            <a:off x="7083496" y="3011691"/>
            <a:ext cx="1191598" cy="264992"/>
          </a:xfrm>
          <a:prstGeom prst="roundRect">
            <a:avLst>
              <a:gd name="adj" fmla="val 19354"/>
            </a:avLst>
          </a:prstGeom>
          <a:solidFill>
            <a:srgbClr val="12355A"/>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150" normalizeH="0" baseline="0" noProof="0" dirty="0">
                <a:ln>
                  <a:noFill/>
                </a:ln>
                <a:solidFill>
                  <a:prstClr val="white"/>
                </a:solidFill>
                <a:effectLst/>
                <a:uLnTx/>
                <a:uFillTx/>
                <a:ea typeface="游ゴシック" panose="020B0400000000000000" pitchFamily="50" charset="-128"/>
                <a:cs typeface="+mn-cs"/>
              </a:rPr>
              <a:t>ナレッジセンター</a:t>
            </a:r>
            <a:endParaRPr kumimoji="1" lang="en-US" altLang="ja-JP" sz="1050" b="1" i="0" u="none" strike="noStrike" kern="1200" cap="none" spc="-150" normalizeH="0" baseline="0" noProof="0" dirty="0">
              <a:ln>
                <a:noFill/>
              </a:ln>
              <a:solidFill>
                <a:prstClr val="white"/>
              </a:solidFill>
              <a:effectLst/>
              <a:uLnTx/>
              <a:uFillTx/>
              <a:ea typeface="游ゴシック" panose="020B0400000000000000" pitchFamily="50" charset="-128"/>
              <a:cs typeface="+mn-cs"/>
            </a:endParaRPr>
          </a:p>
        </p:txBody>
      </p:sp>
      <p:grpSp>
        <p:nvGrpSpPr>
          <p:cNvPr id="501" name="グループ化 500">
            <a:extLst>
              <a:ext uri="{FF2B5EF4-FFF2-40B4-BE49-F238E27FC236}">
                <a16:creationId xmlns:a16="http://schemas.microsoft.com/office/drawing/2014/main" id="{38B24319-C3F8-E886-FC13-AB85B8281F57}"/>
              </a:ext>
            </a:extLst>
          </p:cNvPr>
          <p:cNvGrpSpPr/>
          <p:nvPr/>
        </p:nvGrpSpPr>
        <p:grpSpPr>
          <a:xfrm>
            <a:off x="9233332" y="4088939"/>
            <a:ext cx="671979" cy="734768"/>
            <a:chOff x="10780493" y="4846260"/>
            <a:chExt cx="671979" cy="734768"/>
          </a:xfrm>
        </p:grpSpPr>
        <p:pic>
          <p:nvPicPr>
            <p:cNvPr id="502" name="図 501" descr="図形&#10;&#10;AI 生成コンテンツは誤りを含む可能性があります。">
              <a:extLst>
                <a:ext uri="{FF2B5EF4-FFF2-40B4-BE49-F238E27FC236}">
                  <a16:creationId xmlns:a16="http://schemas.microsoft.com/office/drawing/2014/main" id="{8D87CFAF-B23B-5D39-140A-66FD1ECA60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824573" y="4846260"/>
              <a:ext cx="588981" cy="734768"/>
            </a:xfrm>
            <a:prstGeom prst="rect">
              <a:avLst/>
            </a:prstGeom>
          </p:spPr>
        </p:pic>
        <p:sp>
          <p:nvSpPr>
            <p:cNvPr id="504" name="テキスト ボックス 503">
              <a:extLst>
                <a:ext uri="{FF2B5EF4-FFF2-40B4-BE49-F238E27FC236}">
                  <a16:creationId xmlns:a16="http://schemas.microsoft.com/office/drawing/2014/main" id="{55000E8E-CE16-4CC8-F78F-71DB61D156AB}"/>
                </a:ext>
              </a:extLst>
            </p:cNvPr>
            <p:cNvSpPr txBox="1"/>
            <p:nvPr/>
          </p:nvSpPr>
          <p:spPr>
            <a:xfrm>
              <a:off x="10780493" y="5116570"/>
              <a:ext cx="6719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mn-cs"/>
                </a:rPr>
                <a:t>CRM</a:t>
              </a:r>
              <a:endParaRPr kumimoji="1" lang="en-US" altLang="ja-JP" sz="16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grpSp>
        <p:nvGrpSpPr>
          <p:cNvPr id="505" name="グループ化 504">
            <a:extLst>
              <a:ext uri="{FF2B5EF4-FFF2-40B4-BE49-F238E27FC236}">
                <a16:creationId xmlns:a16="http://schemas.microsoft.com/office/drawing/2014/main" id="{380B7FAA-5573-12AE-1F74-4F2C7AF150CC}"/>
              </a:ext>
            </a:extLst>
          </p:cNvPr>
          <p:cNvGrpSpPr/>
          <p:nvPr/>
        </p:nvGrpSpPr>
        <p:grpSpPr>
          <a:xfrm>
            <a:off x="4998754" y="4622696"/>
            <a:ext cx="966763" cy="961669"/>
            <a:chOff x="6320053" y="4643504"/>
            <a:chExt cx="966763" cy="961669"/>
          </a:xfrm>
        </p:grpSpPr>
        <p:sp>
          <p:nvSpPr>
            <p:cNvPr id="507" name="Shape 59">
              <a:extLst>
                <a:ext uri="{FF2B5EF4-FFF2-40B4-BE49-F238E27FC236}">
                  <a16:creationId xmlns:a16="http://schemas.microsoft.com/office/drawing/2014/main" id="{A3D7BAAD-BA3C-C459-9184-3BE54D2E2BD3}"/>
                </a:ext>
              </a:extLst>
            </p:cNvPr>
            <p:cNvSpPr/>
            <p:nvPr/>
          </p:nvSpPr>
          <p:spPr>
            <a:xfrm>
              <a:off x="6320053" y="4643504"/>
              <a:ext cx="949375" cy="949375"/>
            </a:xfrm>
            <a:prstGeom prst="roundRect">
              <a:avLst/>
            </a:prstGeom>
            <a:solidFill>
              <a:schemeClr val="bg1"/>
            </a:solidFill>
            <a:ln w="12700">
              <a:solidFill>
                <a:srgbClr val="5EBEB0"/>
              </a:solidFill>
              <a:prstDash val="dash"/>
            </a:ln>
            <a:effectLst>
              <a:outerShdw blurRad="9239" sx="1000" sy="1000" algn="ctr" rotWithShape="0">
                <a:schemeClr val="bg1"/>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08" name="Text 73">
              <a:extLst>
                <a:ext uri="{FF2B5EF4-FFF2-40B4-BE49-F238E27FC236}">
                  <a16:creationId xmlns:a16="http://schemas.microsoft.com/office/drawing/2014/main" id="{31CF1884-AD26-A660-9518-B8D0AC36E722}"/>
                </a:ext>
              </a:extLst>
            </p:cNvPr>
            <p:cNvSpPr/>
            <p:nvPr/>
          </p:nvSpPr>
          <p:spPr>
            <a:xfrm>
              <a:off x="6336202" y="5350515"/>
              <a:ext cx="950614" cy="254658"/>
            </a:xfrm>
            <a:prstGeom prst="rect">
              <a:avLst/>
            </a:prstGeom>
            <a:noFill/>
            <a:ln/>
          </p:spPr>
          <p:txBody>
            <a:bodyPr wrap="square" rtlCol="0" anchor="ctr"/>
            <a:lstStyle/>
            <a:p>
              <a:pPr marL="0" marR="0" lvl="0" indent="0" algn="ctr" defTabSz="914400" rtl="0" eaLnBrk="1" fontAlgn="auto" latinLnBrk="0" hangingPunct="1">
                <a:lnSpc>
                  <a:spcPts val="1018"/>
                </a:lnSpc>
                <a:spcBef>
                  <a:spcPts val="0"/>
                </a:spcBef>
                <a:spcAft>
                  <a:spcPts val="0"/>
                </a:spcAft>
                <a:buClrTx/>
                <a:buSzTx/>
                <a:buFontTx/>
                <a:buNone/>
                <a:tabLst/>
                <a:defRPr/>
              </a:pPr>
              <a:r>
                <a:rPr kumimoji="1" lang="en-US" sz="1100" b="1" i="0" u="none" strike="noStrike" kern="1200" cap="none" spc="0" normalizeH="0" baseline="0" noProof="0" dirty="0" err="1">
                  <a:ln>
                    <a:noFill/>
                  </a:ln>
                  <a:solidFill>
                    <a:srgbClr val="7C97B0"/>
                  </a:solidFill>
                  <a:effectLst/>
                  <a:uLnTx/>
                  <a:uFillTx/>
                  <a:ea typeface="游ゴシック" panose="020B0400000000000000" pitchFamily="50" charset="-128"/>
                  <a:cs typeface="+mn-cs"/>
                </a:rPr>
                <a:t>オペレータ</a:t>
              </a:r>
              <a:endParaRPr kumimoji="1" lang="en-US" sz="1100" b="1" i="0" u="none" strike="noStrike" kern="1200" cap="none" spc="0" normalizeH="0" baseline="0" noProof="0" dirty="0">
                <a:ln>
                  <a:noFill/>
                </a:ln>
                <a:solidFill>
                  <a:srgbClr val="7C97B0"/>
                </a:solidFill>
                <a:effectLst/>
                <a:uLnTx/>
                <a:uFillTx/>
                <a:ea typeface="游ゴシック" panose="020B0400000000000000" pitchFamily="50" charset="-128"/>
                <a:cs typeface="+mn-cs"/>
              </a:endParaRPr>
            </a:p>
          </p:txBody>
        </p:sp>
        <p:pic>
          <p:nvPicPr>
            <p:cNvPr id="510" name="図 509" descr="アイコン&#10;&#10;AI 生成コンテンツは誤りを含む可能性があります。">
              <a:extLst>
                <a:ext uri="{FF2B5EF4-FFF2-40B4-BE49-F238E27FC236}">
                  <a16:creationId xmlns:a16="http://schemas.microsoft.com/office/drawing/2014/main" id="{BE1D1E8D-ABC0-B6F4-5FCF-29D9BF3354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2675" y="4716097"/>
              <a:ext cx="636295" cy="609660"/>
            </a:xfrm>
            <a:prstGeom prst="rect">
              <a:avLst/>
            </a:prstGeom>
          </p:spPr>
        </p:pic>
      </p:grpSp>
      <p:pic>
        <p:nvPicPr>
          <p:cNvPr id="511" name="図 510" descr="アイコン&#10;&#10;AI 生成コンテンツは誤りを含む可能性があります。">
            <a:extLst>
              <a:ext uri="{FF2B5EF4-FFF2-40B4-BE49-F238E27FC236}">
                <a16:creationId xmlns:a16="http://schemas.microsoft.com/office/drawing/2014/main" id="{3CC98FEB-D060-77AE-7B4F-D0000EB517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23544" y="2182142"/>
            <a:ext cx="945399" cy="945399"/>
          </a:xfrm>
          <a:prstGeom prst="rect">
            <a:avLst/>
          </a:prstGeom>
        </p:spPr>
      </p:pic>
      <p:grpSp>
        <p:nvGrpSpPr>
          <p:cNvPr id="512" name="グループ化 511">
            <a:extLst>
              <a:ext uri="{FF2B5EF4-FFF2-40B4-BE49-F238E27FC236}">
                <a16:creationId xmlns:a16="http://schemas.microsoft.com/office/drawing/2014/main" id="{39E39C40-DB91-A00F-826E-7F9EC65E751A}"/>
              </a:ext>
            </a:extLst>
          </p:cNvPr>
          <p:cNvGrpSpPr/>
          <p:nvPr/>
        </p:nvGrpSpPr>
        <p:grpSpPr>
          <a:xfrm>
            <a:off x="2965352" y="3324098"/>
            <a:ext cx="1332613" cy="1080000"/>
            <a:chOff x="4248367" y="3378695"/>
            <a:chExt cx="1332613" cy="1080000"/>
          </a:xfrm>
        </p:grpSpPr>
        <p:sp>
          <p:nvSpPr>
            <p:cNvPr id="513" name="Shape 6">
              <a:extLst>
                <a:ext uri="{FF2B5EF4-FFF2-40B4-BE49-F238E27FC236}">
                  <a16:creationId xmlns:a16="http://schemas.microsoft.com/office/drawing/2014/main" id="{CFA88B16-3F02-00EB-28FB-4FB9C6B0FBED}"/>
                </a:ext>
              </a:extLst>
            </p:cNvPr>
            <p:cNvSpPr/>
            <p:nvPr/>
          </p:nvSpPr>
          <p:spPr>
            <a:xfrm>
              <a:off x="4369242" y="3378695"/>
              <a:ext cx="1080000" cy="1080000"/>
            </a:xfrm>
            <a:prstGeom prst="roundRect">
              <a:avLst>
                <a:gd name="adj" fmla="val 11183"/>
              </a:avLst>
            </a:prstGeom>
            <a:solidFill>
              <a:srgbClr val="FFFFFF"/>
            </a:solidFill>
            <a:ln w="12700">
              <a:solidFill>
                <a:srgbClr val="23ADBF"/>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14" name="Text 71">
              <a:extLst>
                <a:ext uri="{FF2B5EF4-FFF2-40B4-BE49-F238E27FC236}">
                  <a16:creationId xmlns:a16="http://schemas.microsoft.com/office/drawing/2014/main" id="{4B919368-1053-7C34-54E4-134B526F3083}"/>
                </a:ext>
              </a:extLst>
            </p:cNvPr>
            <p:cNvSpPr/>
            <p:nvPr/>
          </p:nvSpPr>
          <p:spPr>
            <a:xfrm>
              <a:off x="4248367" y="4047859"/>
              <a:ext cx="1332613" cy="346220"/>
            </a:xfrm>
            <a:prstGeom prst="rect">
              <a:avLst/>
            </a:prstGeom>
            <a:noFill/>
            <a:ln/>
          </p:spPr>
          <p:txBody>
            <a:bodyPr wrap="square"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r>
                <a:rPr kumimoji="1" lang="en-US" sz="1050" b="1" i="0" u="none" strike="noStrike" kern="0" cap="none" spc="-73"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本人確認を</a:t>
              </a:r>
              <a:endParaRPr kumimoji="1" 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a:p>
              <a:pPr marL="0" marR="0" lvl="0" indent="0" algn="ctr" defTabSz="914400" rtl="0" eaLnBrk="1" fontAlgn="auto" latinLnBrk="0" hangingPunct="1">
                <a:lnSpc>
                  <a:spcPts val="1260"/>
                </a:lnSpc>
                <a:spcBef>
                  <a:spcPts val="0"/>
                </a:spcBef>
                <a:spcAft>
                  <a:spcPts val="0"/>
                </a:spcAft>
                <a:buClrTx/>
                <a:buSzTx/>
                <a:buFontTx/>
                <a:buNone/>
                <a:tabLst/>
                <a:defRPr/>
              </a:pPr>
              <a:r>
                <a:rPr kumimoji="1" lang="en-US" sz="1050" b="1" i="0" u="none" strike="noStrike" kern="0" cap="none" spc="-73"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必要とする手続き</a:t>
              </a:r>
              <a:endParaRPr kumimoji="1" 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pic>
          <p:nvPicPr>
            <p:cNvPr id="515" name="図 514" descr="アイコン&#10;&#10;AI 生成コンテンツは誤りを含む可能性があります。">
              <a:extLst>
                <a:ext uri="{FF2B5EF4-FFF2-40B4-BE49-F238E27FC236}">
                  <a16:creationId xmlns:a16="http://schemas.microsoft.com/office/drawing/2014/main" id="{A6ECDAF2-B62F-29C9-10E2-7299462934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1395" y="3545800"/>
              <a:ext cx="611567" cy="419564"/>
            </a:xfrm>
            <a:prstGeom prst="rect">
              <a:avLst/>
            </a:prstGeom>
          </p:spPr>
        </p:pic>
      </p:grpSp>
      <p:grpSp>
        <p:nvGrpSpPr>
          <p:cNvPr id="516" name="グループ化 515">
            <a:extLst>
              <a:ext uri="{FF2B5EF4-FFF2-40B4-BE49-F238E27FC236}">
                <a16:creationId xmlns:a16="http://schemas.microsoft.com/office/drawing/2014/main" id="{34CCC55C-18D3-E5EF-8644-51BEA2557098}"/>
              </a:ext>
            </a:extLst>
          </p:cNvPr>
          <p:cNvGrpSpPr/>
          <p:nvPr/>
        </p:nvGrpSpPr>
        <p:grpSpPr>
          <a:xfrm>
            <a:off x="3049169" y="4558283"/>
            <a:ext cx="1134335" cy="1080000"/>
            <a:chOff x="4332184" y="4612880"/>
            <a:chExt cx="1134335" cy="1080000"/>
          </a:xfrm>
        </p:grpSpPr>
        <p:sp>
          <p:nvSpPr>
            <p:cNvPr id="517" name="Shape 7">
              <a:extLst>
                <a:ext uri="{FF2B5EF4-FFF2-40B4-BE49-F238E27FC236}">
                  <a16:creationId xmlns:a16="http://schemas.microsoft.com/office/drawing/2014/main" id="{57180FA8-4AC3-24B7-902C-95E90AF12359}"/>
                </a:ext>
              </a:extLst>
            </p:cNvPr>
            <p:cNvSpPr/>
            <p:nvPr/>
          </p:nvSpPr>
          <p:spPr>
            <a:xfrm>
              <a:off x="4369242" y="4612880"/>
              <a:ext cx="1080000" cy="1080000"/>
            </a:xfrm>
            <a:prstGeom prst="roundRect">
              <a:avLst>
                <a:gd name="adj" fmla="val 11183"/>
              </a:avLst>
            </a:prstGeom>
            <a:solidFill>
              <a:srgbClr val="FFFFFF"/>
            </a:solidFill>
            <a:ln w="12700">
              <a:solidFill>
                <a:srgbClr val="23ADBF"/>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18" name="Text 72">
              <a:extLst>
                <a:ext uri="{FF2B5EF4-FFF2-40B4-BE49-F238E27FC236}">
                  <a16:creationId xmlns:a16="http://schemas.microsoft.com/office/drawing/2014/main" id="{B336FE65-2D3A-C7F1-50AD-C118215100AE}"/>
                </a:ext>
              </a:extLst>
            </p:cNvPr>
            <p:cNvSpPr/>
            <p:nvPr/>
          </p:nvSpPr>
          <p:spPr>
            <a:xfrm>
              <a:off x="4332184" y="5312404"/>
              <a:ext cx="1134335" cy="276976"/>
            </a:xfrm>
            <a:prstGeom prst="rect">
              <a:avLst/>
            </a:prstGeom>
            <a:noFill/>
            <a:ln/>
          </p:spPr>
          <p:txBody>
            <a:bodyPr wrap="square"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人での対応が</a:t>
              </a:r>
              <a:endParaRPr kumimoji="1" 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a:p>
              <a:pPr marL="0" marR="0" lvl="0" indent="0" algn="ctr" defTabSz="914400" rtl="0" eaLnBrk="1" fontAlgn="auto" latinLnBrk="0" hangingPunct="1">
                <a:lnSpc>
                  <a:spcPts val="1260"/>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望ましい内容</a:t>
              </a:r>
              <a:endParaRPr kumimoji="1" lang="en-US" sz="1050" b="1" i="0" u="none" strike="noStrike" kern="1200" cap="none" spc="0" normalizeH="0" baseline="0" noProof="0" dirty="0">
                <a:ln>
                  <a:noFill/>
                </a:ln>
                <a:solidFill>
                  <a:srgbClr val="616161">
                    <a:alpha val="99000"/>
                  </a:srgbClr>
                </a:solidFill>
                <a:effectLst/>
                <a:uLnTx/>
                <a:uFillTx/>
                <a:ea typeface="游ゴシック" panose="020B0400000000000000" pitchFamily="50" charset="-128"/>
                <a:cs typeface="+mn-cs"/>
              </a:endParaRPr>
            </a:p>
          </p:txBody>
        </p:sp>
        <p:pic>
          <p:nvPicPr>
            <p:cNvPr id="525" name="図 524" descr="挿絵 が含まれている画像&#10;&#10;AI 生成コンテンツは誤りを含む可能性があります。">
              <a:extLst>
                <a:ext uri="{FF2B5EF4-FFF2-40B4-BE49-F238E27FC236}">
                  <a16:creationId xmlns:a16="http://schemas.microsoft.com/office/drawing/2014/main" id="{AF800B6B-58CD-095F-05C9-47CF2BB3E8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93869" y="4730372"/>
              <a:ext cx="447122" cy="447122"/>
            </a:xfrm>
            <a:prstGeom prst="rect">
              <a:avLst/>
            </a:prstGeom>
          </p:spPr>
        </p:pic>
      </p:grpSp>
      <p:pic>
        <p:nvPicPr>
          <p:cNvPr id="526" name="図 525" descr="アイコン が含まれている画像&#10;&#10;AI 生成コンテンツは誤りを含む可能性があります。">
            <a:extLst>
              <a:ext uri="{FF2B5EF4-FFF2-40B4-BE49-F238E27FC236}">
                <a16:creationId xmlns:a16="http://schemas.microsoft.com/office/drawing/2014/main" id="{4E8D3F5D-B2B0-4D28-532B-402A050DE6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2436" y="4884937"/>
            <a:ext cx="495157" cy="452100"/>
          </a:xfrm>
          <a:prstGeom prst="rect">
            <a:avLst/>
          </a:prstGeom>
        </p:spPr>
      </p:pic>
      <p:grpSp>
        <p:nvGrpSpPr>
          <p:cNvPr id="531" name="グループ化 530">
            <a:extLst>
              <a:ext uri="{FF2B5EF4-FFF2-40B4-BE49-F238E27FC236}">
                <a16:creationId xmlns:a16="http://schemas.microsoft.com/office/drawing/2014/main" id="{2EB2CD07-389E-FE9B-DE0A-8C8891113072}"/>
              </a:ext>
            </a:extLst>
          </p:cNvPr>
          <p:cNvGrpSpPr/>
          <p:nvPr/>
        </p:nvGrpSpPr>
        <p:grpSpPr>
          <a:xfrm>
            <a:off x="7731906" y="4554838"/>
            <a:ext cx="1080000" cy="1080000"/>
            <a:chOff x="8957182" y="4574352"/>
            <a:chExt cx="1078835" cy="1080000"/>
          </a:xfrm>
        </p:grpSpPr>
        <p:sp>
          <p:nvSpPr>
            <p:cNvPr id="533" name="Shape 16">
              <a:extLst>
                <a:ext uri="{FF2B5EF4-FFF2-40B4-BE49-F238E27FC236}">
                  <a16:creationId xmlns:a16="http://schemas.microsoft.com/office/drawing/2014/main" id="{FEDACF69-C73C-AC21-3360-23E8EE509E47}"/>
                </a:ext>
              </a:extLst>
            </p:cNvPr>
            <p:cNvSpPr/>
            <p:nvPr/>
          </p:nvSpPr>
          <p:spPr>
            <a:xfrm>
              <a:off x="8957182" y="4574352"/>
              <a:ext cx="1078835" cy="1080000"/>
            </a:xfrm>
            <a:prstGeom prst="roundRect">
              <a:avLst>
                <a:gd name="adj" fmla="val 8677"/>
              </a:avLst>
            </a:prstGeom>
            <a:solidFill>
              <a:srgbClr val="FFFFFF"/>
            </a:solidFill>
            <a:ln w="12700">
              <a:solidFill>
                <a:srgbClr val="23ADBF"/>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36" name="Text 74">
              <a:extLst>
                <a:ext uri="{FF2B5EF4-FFF2-40B4-BE49-F238E27FC236}">
                  <a16:creationId xmlns:a16="http://schemas.microsoft.com/office/drawing/2014/main" id="{D7C8DBD1-868D-AC07-E163-6A73B8F1FF24}"/>
                </a:ext>
              </a:extLst>
            </p:cNvPr>
            <p:cNvSpPr/>
            <p:nvPr/>
          </p:nvSpPr>
          <p:spPr>
            <a:xfrm>
              <a:off x="9150046" y="5482591"/>
              <a:ext cx="667075" cy="103217"/>
            </a:xfrm>
            <a:prstGeom prst="rect">
              <a:avLst/>
            </a:prstGeom>
            <a:noFill/>
            <a:ln/>
          </p:spPr>
          <p:txBody>
            <a:bodyPr wrap="square" rtlCol="0" anchor="ctr"/>
            <a:lstStyle/>
            <a:p>
              <a:pPr marL="0" marR="0" lvl="0" indent="0" algn="ctr" defTabSz="914400" rtl="0" eaLnBrk="1" fontAlgn="auto" latinLnBrk="0" hangingPunct="1">
                <a:lnSpc>
                  <a:spcPts val="1018"/>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要約</a:t>
              </a:r>
              <a:endParaRPr kumimoji="1" 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pic>
          <p:nvPicPr>
            <p:cNvPr id="537" name="図 536" descr="モニター画面に映る文字のロゴ&#10;&#10;AI 生成コンテンツは誤りを含む可能性があります。">
              <a:extLst>
                <a:ext uri="{FF2B5EF4-FFF2-40B4-BE49-F238E27FC236}">
                  <a16:creationId xmlns:a16="http://schemas.microsoft.com/office/drawing/2014/main" id="{3671C8EC-A4BB-A897-FD02-A4E107001FA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55542" y="4856420"/>
              <a:ext cx="669642" cy="544735"/>
            </a:xfrm>
            <a:prstGeom prst="rect">
              <a:avLst/>
            </a:prstGeom>
          </p:spPr>
        </p:pic>
      </p:grpSp>
      <p:pic>
        <p:nvPicPr>
          <p:cNvPr id="538" name="図 537" descr="アイコン&#10;&#10;AI 生成コンテンツは誤りを含む可能性があります。">
            <a:extLst>
              <a:ext uri="{FF2B5EF4-FFF2-40B4-BE49-F238E27FC236}">
                <a16:creationId xmlns:a16="http://schemas.microsoft.com/office/drawing/2014/main" id="{20C45697-69F8-DD96-F9DC-8D97A0E8E66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36050" y="2957382"/>
            <a:ext cx="574114" cy="574114"/>
          </a:xfrm>
          <a:prstGeom prst="rect">
            <a:avLst/>
          </a:prstGeom>
        </p:spPr>
      </p:pic>
      <p:sp>
        <p:nvSpPr>
          <p:cNvPr id="539" name="Shape 58">
            <a:extLst>
              <a:ext uri="{FF2B5EF4-FFF2-40B4-BE49-F238E27FC236}">
                <a16:creationId xmlns:a16="http://schemas.microsoft.com/office/drawing/2014/main" id="{333A8993-A9CD-8B4C-2E83-6288A64FE0FB}"/>
              </a:ext>
            </a:extLst>
          </p:cNvPr>
          <p:cNvSpPr/>
          <p:nvPr/>
        </p:nvSpPr>
        <p:spPr>
          <a:xfrm>
            <a:off x="10221149" y="1655066"/>
            <a:ext cx="838666" cy="1319796"/>
          </a:xfrm>
          <a:prstGeom prst="roundRect">
            <a:avLst/>
          </a:prstGeom>
          <a:solidFill>
            <a:srgbClr val="F2F2F1"/>
          </a:solidFill>
          <a:ln w="12700">
            <a:solidFill>
              <a:srgbClr val="B1AEAE"/>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pic>
        <p:nvPicPr>
          <p:cNvPr id="540" name="図 539" descr="スーツを着た男性の絵&#10;&#10;AI 生成コンテンツは誤りを含む可能性があります。">
            <a:extLst>
              <a:ext uri="{FF2B5EF4-FFF2-40B4-BE49-F238E27FC236}">
                <a16:creationId xmlns:a16="http://schemas.microsoft.com/office/drawing/2014/main" id="{D5632FBF-1BA2-15E5-C519-66B84AD4858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60138" y="1753320"/>
            <a:ext cx="493758" cy="837560"/>
          </a:xfrm>
          <a:prstGeom prst="rect">
            <a:avLst/>
          </a:prstGeom>
        </p:spPr>
      </p:pic>
      <p:sp>
        <p:nvSpPr>
          <p:cNvPr id="541" name="Text 99">
            <a:extLst>
              <a:ext uri="{FF2B5EF4-FFF2-40B4-BE49-F238E27FC236}">
                <a16:creationId xmlns:a16="http://schemas.microsoft.com/office/drawing/2014/main" id="{8DE3B4D1-06BD-8D93-E8D3-F932ABD1DD23}"/>
              </a:ext>
            </a:extLst>
          </p:cNvPr>
          <p:cNvSpPr/>
          <p:nvPr/>
        </p:nvSpPr>
        <p:spPr>
          <a:xfrm>
            <a:off x="10331780" y="2716195"/>
            <a:ext cx="617404" cy="192236"/>
          </a:xfrm>
          <a:prstGeom prst="rect">
            <a:avLst/>
          </a:prstGeom>
          <a:noFill/>
          <a:ln/>
        </p:spPr>
        <p:txBody>
          <a:bodyPr wrap="square" rtlCol="0" anchor="ctr"/>
          <a:lstStyle/>
          <a:p>
            <a:pPr marL="0" marR="0" lvl="0" indent="0" algn="ctr" defTabSz="914400" rtl="0" eaLnBrk="1" fontAlgn="auto" latinLnBrk="0" hangingPunct="1">
              <a:lnSpc>
                <a:spcPts val="1018"/>
              </a:lnSpc>
              <a:spcBef>
                <a:spcPts val="0"/>
              </a:spcBef>
              <a:spcAft>
                <a:spcPts val="0"/>
              </a:spcAft>
              <a:buClrTx/>
              <a:buSzTx/>
              <a:buFontTx/>
              <a:buNone/>
              <a:tabLst/>
              <a:defRPr/>
            </a:pPr>
            <a:r>
              <a:rPr kumimoji="1" lang="en-US" sz="900" b="1" i="0" u="none" strike="noStrike" kern="1200" cap="none" spc="50" normalizeH="0" baseline="0" noProof="0" dirty="0" err="1">
                <a:ln>
                  <a:noFill/>
                </a:ln>
                <a:solidFill>
                  <a:srgbClr val="616161"/>
                </a:solidFill>
                <a:effectLst/>
                <a:uLnTx/>
                <a:uFillTx/>
                <a:ea typeface="游ゴシック" panose="020B0400000000000000" pitchFamily="50" charset="-128"/>
                <a:cs typeface="+mn-cs"/>
              </a:rPr>
              <a:t>他部署</a:t>
            </a:r>
            <a:endParaRPr kumimoji="1" lang="en-US" sz="900" b="1" i="0" u="none" strike="noStrike" kern="1200" cap="none" spc="50" normalizeH="0" baseline="0" noProof="0" dirty="0">
              <a:ln>
                <a:noFill/>
              </a:ln>
              <a:solidFill>
                <a:srgbClr val="616161"/>
              </a:solidFill>
              <a:effectLst/>
              <a:uLnTx/>
              <a:uFillTx/>
              <a:ea typeface="游ゴシック" panose="020B0400000000000000" pitchFamily="50" charset="-128"/>
              <a:cs typeface="+mn-cs"/>
            </a:endParaRPr>
          </a:p>
        </p:txBody>
      </p:sp>
      <p:grpSp>
        <p:nvGrpSpPr>
          <p:cNvPr id="542" name="グループ化 541">
            <a:extLst>
              <a:ext uri="{FF2B5EF4-FFF2-40B4-BE49-F238E27FC236}">
                <a16:creationId xmlns:a16="http://schemas.microsoft.com/office/drawing/2014/main" id="{8CD96D1D-313E-2FC8-54B9-A89753E30490}"/>
              </a:ext>
            </a:extLst>
          </p:cNvPr>
          <p:cNvGrpSpPr/>
          <p:nvPr/>
        </p:nvGrpSpPr>
        <p:grpSpPr>
          <a:xfrm>
            <a:off x="8780877" y="1897249"/>
            <a:ext cx="544449" cy="512949"/>
            <a:chOff x="11293027" y="3593889"/>
            <a:chExt cx="544449" cy="512949"/>
          </a:xfrm>
        </p:grpSpPr>
        <p:sp>
          <p:nvSpPr>
            <p:cNvPr id="543" name="Shape 59">
              <a:extLst>
                <a:ext uri="{FF2B5EF4-FFF2-40B4-BE49-F238E27FC236}">
                  <a16:creationId xmlns:a16="http://schemas.microsoft.com/office/drawing/2014/main" id="{9B0A1ABC-803D-A3EA-1A0D-B59AF6ADDDBD}"/>
                </a:ext>
              </a:extLst>
            </p:cNvPr>
            <p:cNvSpPr/>
            <p:nvPr/>
          </p:nvSpPr>
          <p:spPr>
            <a:xfrm>
              <a:off x="11293027" y="3593889"/>
              <a:ext cx="544449" cy="512949"/>
            </a:xfrm>
            <a:prstGeom prst="roundRect">
              <a:avLst/>
            </a:prstGeom>
            <a:solidFill>
              <a:schemeClr val="bg1"/>
            </a:solidFill>
            <a:ln w="12700">
              <a:solidFill>
                <a:srgbClr val="27ADC0"/>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pic>
          <p:nvPicPr>
            <p:cNvPr id="544" name="図 543" descr="アイコン&#10;&#10;AI 生成コンテンツは誤りを含む可能性があります。">
              <a:extLst>
                <a:ext uri="{FF2B5EF4-FFF2-40B4-BE49-F238E27FC236}">
                  <a16:creationId xmlns:a16="http://schemas.microsoft.com/office/drawing/2014/main" id="{AB4D7A03-15F2-B97A-5043-3EE9886AC5F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429439" y="3662638"/>
              <a:ext cx="250279" cy="319196"/>
            </a:xfrm>
            <a:prstGeom prst="rect">
              <a:avLst/>
            </a:prstGeom>
          </p:spPr>
        </p:pic>
      </p:grpSp>
      <p:pic>
        <p:nvPicPr>
          <p:cNvPr id="546" name="図 545" descr="アイコン&#10;&#10;AI 生成コンテンツは誤りを含む可能性があります。">
            <a:extLst>
              <a:ext uri="{FF2B5EF4-FFF2-40B4-BE49-F238E27FC236}">
                <a16:creationId xmlns:a16="http://schemas.microsoft.com/office/drawing/2014/main" id="{C8913FFB-E933-DE4E-787D-1A07D2405A9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532982" y="5994636"/>
            <a:ext cx="328666" cy="286258"/>
          </a:xfrm>
          <a:prstGeom prst="rect">
            <a:avLst/>
          </a:prstGeom>
        </p:spPr>
      </p:pic>
      <p:pic>
        <p:nvPicPr>
          <p:cNvPr id="547" name="図 546" descr="シャツ が含まれている画像&#10;&#10;AI 生成コンテンツは誤りを含む可能性があります。">
            <a:extLst>
              <a:ext uri="{FF2B5EF4-FFF2-40B4-BE49-F238E27FC236}">
                <a16:creationId xmlns:a16="http://schemas.microsoft.com/office/drawing/2014/main" id="{456A93DE-21EB-52AA-5FB2-8FB5D0374E6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500295" y="2296938"/>
            <a:ext cx="413430" cy="634158"/>
          </a:xfrm>
          <a:prstGeom prst="rect">
            <a:avLst/>
          </a:prstGeom>
        </p:spPr>
      </p:pic>
      <p:cxnSp>
        <p:nvCxnSpPr>
          <p:cNvPr id="548" name="カギ線コネクタ 607">
            <a:extLst>
              <a:ext uri="{FF2B5EF4-FFF2-40B4-BE49-F238E27FC236}">
                <a16:creationId xmlns:a16="http://schemas.microsoft.com/office/drawing/2014/main" id="{FA9C09A7-A9BF-6EC3-1EFA-061B1E171002}"/>
              </a:ext>
            </a:extLst>
          </p:cNvPr>
          <p:cNvCxnSpPr>
            <a:stCxn id="584" idx="3"/>
            <a:endCxn id="601" idx="1"/>
          </p:cNvCxnSpPr>
          <p:nvPr/>
        </p:nvCxnSpPr>
        <p:spPr>
          <a:xfrm>
            <a:off x="1346070" y="2246875"/>
            <a:ext cx="289918" cy="1623348"/>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9" name="カギ線コネクタ 614">
            <a:extLst>
              <a:ext uri="{FF2B5EF4-FFF2-40B4-BE49-F238E27FC236}">
                <a16:creationId xmlns:a16="http://schemas.microsoft.com/office/drawing/2014/main" id="{F9095237-FC29-C41E-6686-B5B5F71A9A31}"/>
              </a:ext>
            </a:extLst>
          </p:cNvPr>
          <p:cNvCxnSpPr>
            <a:stCxn id="585" idx="3"/>
            <a:endCxn id="601" idx="1"/>
          </p:cNvCxnSpPr>
          <p:nvPr/>
        </p:nvCxnSpPr>
        <p:spPr>
          <a:xfrm>
            <a:off x="1345474" y="2673800"/>
            <a:ext cx="290514" cy="1196423"/>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0" name="カギ線コネクタ 616">
            <a:extLst>
              <a:ext uri="{FF2B5EF4-FFF2-40B4-BE49-F238E27FC236}">
                <a16:creationId xmlns:a16="http://schemas.microsoft.com/office/drawing/2014/main" id="{59CAF602-7051-9F0A-1B84-551A89B7F1F8}"/>
              </a:ext>
            </a:extLst>
          </p:cNvPr>
          <p:cNvCxnSpPr>
            <a:cxnSpLocks/>
            <a:stCxn id="587" idx="3"/>
            <a:endCxn id="601" idx="1"/>
          </p:cNvCxnSpPr>
          <p:nvPr/>
        </p:nvCxnSpPr>
        <p:spPr>
          <a:xfrm>
            <a:off x="1345474" y="3100727"/>
            <a:ext cx="290514" cy="769496"/>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1" name="カギ線コネクタ 623">
            <a:extLst>
              <a:ext uri="{FF2B5EF4-FFF2-40B4-BE49-F238E27FC236}">
                <a16:creationId xmlns:a16="http://schemas.microsoft.com/office/drawing/2014/main" id="{303C8BC1-BFB9-D491-C2D7-B4156B5C1BB2}"/>
              </a:ext>
            </a:extLst>
          </p:cNvPr>
          <p:cNvCxnSpPr>
            <a:stCxn id="588" idx="3"/>
            <a:endCxn id="601" idx="1"/>
          </p:cNvCxnSpPr>
          <p:nvPr/>
        </p:nvCxnSpPr>
        <p:spPr>
          <a:xfrm>
            <a:off x="1342788" y="3527652"/>
            <a:ext cx="293200" cy="342571"/>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6" name="カギ線コネクタ 625">
            <a:extLst>
              <a:ext uri="{FF2B5EF4-FFF2-40B4-BE49-F238E27FC236}">
                <a16:creationId xmlns:a16="http://schemas.microsoft.com/office/drawing/2014/main" id="{B406E2CF-6694-6726-1F6F-D549F75530EF}"/>
              </a:ext>
            </a:extLst>
          </p:cNvPr>
          <p:cNvCxnSpPr>
            <a:stCxn id="601" idx="3"/>
            <a:endCxn id="591" idx="1"/>
          </p:cNvCxnSpPr>
          <p:nvPr/>
        </p:nvCxnSpPr>
        <p:spPr>
          <a:xfrm flipV="1">
            <a:off x="2715988" y="2669723"/>
            <a:ext cx="373304" cy="1200500"/>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8" name="カギ線コネクタ 627">
            <a:extLst>
              <a:ext uri="{FF2B5EF4-FFF2-40B4-BE49-F238E27FC236}">
                <a16:creationId xmlns:a16="http://schemas.microsoft.com/office/drawing/2014/main" id="{0598D2A6-7903-85AB-FA4D-20AE708E1B27}"/>
              </a:ext>
            </a:extLst>
          </p:cNvPr>
          <p:cNvCxnSpPr>
            <a:stCxn id="601" idx="3"/>
            <a:endCxn id="513" idx="1"/>
          </p:cNvCxnSpPr>
          <p:nvPr/>
        </p:nvCxnSpPr>
        <p:spPr>
          <a:xfrm flipV="1">
            <a:off x="2715988" y="3864098"/>
            <a:ext cx="370239" cy="6125"/>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60" name="カギ線コネクタ 629">
            <a:extLst>
              <a:ext uri="{FF2B5EF4-FFF2-40B4-BE49-F238E27FC236}">
                <a16:creationId xmlns:a16="http://schemas.microsoft.com/office/drawing/2014/main" id="{227459E9-67B2-0E05-9280-34B5D5B1D659}"/>
              </a:ext>
            </a:extLst>
          </p:cNvPr>
          <p:cNvCxnSpPr>
            <a:stCxn id="601" idx="3"/>
            <a:endCxn id="517" idx="1"/>
          </p:cNvCxnSpPr>
          <p:nvPr/>
        </p:nvCxnSpPr>
        <p:spPr>
          <a:xfrm>
            <a:off x="2715988" y="3870223"/>
            <a:ext cx="370239" cy="1228060"/>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62" name="カギ線コネクタ 633">
            <a:extLst>
              <a:ext uri="{FF2B5EF4-FFF2-40B4-BE49-F238E27FC236}">
                <a16:creationId xmlns:a16="http://schemas.microsoft.com/office/drawing/2014/main" id="{6B7D9FBC-83BC-76AB-6D30-79B4072C2EF6}"/>
              </a:ext>
            </a:extLst>
          </p:cNvPr>
          <p:cNvCxnSpPr>
            <a:cxnSpLocks/>
            <a:stCxn id="513" idx="3"/>
            <a:endCxn id="497" idx="3"/>
          </p:cNvCxnSpPr>
          <p:nvPr/>
        </p:nvCxnSpPr>
        <p:spPr>
          <a:xfrm>
            <a:off x="4166227" y="3864098"/>
            <a:ext cx="1035394" cy="151"/>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63" name="カギ線コネクタ 635">
            <a:extLst>
              <a:ext uri="{FF2B5EF4-FFF2-40B4-BE49-F238E27FC236}">
                <a16:creationId xmlns:a16="http://schemas.microsoft.com/office/drawing/2014/main" id="{2A942EE4-B451-2572-326E-E59BF91785A8}"/>
              </a:ext>
            </a:extLst>
          </p:cNvPr>
          <p:cNvCxnSpPr>
            <a:cxnSpLocks/>
            <a:stCxn id="517" idx="3"/>
            <a:endCxn id="507" idx="1"/>
          </p:cNvCxnSpPr>
          <p:nvPr/>
        </p:nvCxnSpPr>
        <p:spPr>
          <a:xfrm flipV="1">
            <a:off x="4166227" y="5097384"/>
            <a:ext cx="832527" cy="899"/>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64" name="カギ線コネクタ 638">
            <a:extLst>
              <a:ext uri="{FF2B5EF4-FFF2-40B4-BE49-F238E27FC236}">
                <a16:creationId xmlns:a16="http://schemas.microsoft.com/office/drawing/2014/main" id="{FECAA7F8-543E-917F-8922-0C49C1C644F7}"/>
              </a:ext>
            </a:extLst>
          </p:cNvPr>
          <p:cNvCxnSpPr>
            <a:cxnSpLocks/>
            <a:stCxn id="507" idx="3"/>
            <a:endCxn id="49" idx="1"/>
          </p:cNvCxnSpPr>
          <p:nvPr/>
        </p:nvCxnSpPr>
        <p:spPr>
          <a:xfrm flipV="1">
            <a:off x="5948129" y="5096437"/>
            <a:ext cx="466064" cy="947"/>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65" name="カギ線コネクタ 640">
            <a:extLst>
              <a:ext uri="{FF2B5EF4-FFF2-40B4-BE49-F238E27FC236}">
                <a16:creationId xmlns:a16="http://schemas.microsoft.com/office/drawing/2014/main" id="{FB8DAD1B-31EB-3D9C-CBC6-297E0871BD52}"/>
              </a:ext>
            </a:extLst>
          </p:cNvPr>
          <p:cNvCxnSpPr>
            <a:cxnSpLocks/>
            <a:stCxn id="49" idx="3"/>
            <a:endCxn id="533" idx="1"/>
          </p:cNvCxnSpPr>
          <p:nvPr/>
        </p:nvCxnSpPr>
        <p:spPr>
          <a:xfrm flipV="1">
            <a:off x="7494193" y="5094838"/>
            <a:ext cx="237713" cy="1599"/>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67" name="カギ線コネクタ 643">
            <a:extLst>
              <a:ext uri="{FF2B5EF4-FFF2-40B4-BE49-F238E27FC236}">
                <a16:creationId xmlns:a16="http://schemas.microsoft.com/office/drawing/2014/main" id="{A2C7B79C-6369-0695-9E4C-6CDA7EE611EC}"/>
              </a:ext>
            </a:extLst>
          </p:cNvPr>
          <p:cNvCxnSpPr>
            <a:cxnSpLocks/>
            <a:stCxn id="533" idx="3"/>
            <a:endCxn id="504" idx="1"/>
          </p:cNvCxnSpPr>
          <p:nvPr/>
        </p:nvCxnSpPr>
        <p:spPr>
          <a:xfrm flipV="1">
            <a:off x="8811906" y="4528526"/>
            <a:ext cx="421426" cy="566312"/>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69" name="カギ線コネクタ 653">
            <a:extLst>
              <a:ext uri="{FF2B5EF4-FFF2-40B4-BE49-F238E27FC236}">
                <a16:creationId xmlns:a16="http://schemas.microsoft.com/office/drawing/2014/main" id="{BE9B6432-43F3-2260-B0AB-BF404C138271}"/>
              </a:ext>
            </a:extLst>
          </p:cNvPr>
          <p:cNvCxnSpPr>
            <a:cxnSpLocks/>
            <a:stCxn id="502" idx="0"/>
          </p:cNvCxnSpPr>
          <p:nvPr/>
        </p:nvCxnSpPr>
        <p:spPr>
          <a:xfrm rot="16200000" flipV="1">
            <a:off x="9385350" y="3902387"/>
            <a:ext cx="371216" cy="1888"/>
          </a:xfrm>
          <a:prstGeom prst="bentConnector3">
            <a:avLst>
              <a:gd name="adj1" fmla="val 50000"/>
            </a:avLst>
          </a:prstGeom>
          <a:ln>
            <a:solidFill>
              <a:schemeClr val="bg1">
                <a:lumMod val="65000"/>
              </a:schemeClr>
            </a:solidFill>
            <a:miter lim="800000"/>
            <a:tailEnd type="triangle"/>
          </a:ln>
        </p:spPr>
        <p:style>
          <a:lnRef idx="2">
            <a:schemeClr val="accent1"/>
          </a:lnRef>
          <a:fillRef idx="0">
            <a:schemeClr val="accent1"/>
          </a:fillRef>
          <a:effectRef idx="1">
            <a:schemeClr val="accent1"/>
          </a:effectRef>
          <a:fontRef idx="minor">
            <a:schemeClr val="tx1"/>
          </a:fontRef>
        </p:style>
      </p:cxnSp>
      <p:cxnSp>
        <p:nvCxnSpPr>
          <p:cNvPr id="571" name="カギ線コネクタ 657">
            <a:extLst>
              <a:ext uri="{FF2B5EF4-FFF2-40B4-BE49-F238E27FC236}">
                <a16:creationId xmlns:a16="http://schemas.microsoft.com/office/drawing/2014/main" id="{9F7D3DD1-0E0F-22DC-87A9-A861EBCCBAC4}"/>
              </a:ext>
            </a:extLst>
          </p:cNvPr>
          <p:cNvCxnSpPr>
            <a:cxnSpLocks/>
            <a:stCxn id="539" idx="1"/>
            <a:endCxn id="543" idx="3"/>
          </p:cNvCxnSpPr>
          <p:nvPr/>
        </p:nvCxnSpPr>
        <p:spPr>
          <a:xfrm rot="10800000">
            <a:off x="9325327" y="2153724"/>
            <a:ext cx="895823" cy="161240"/>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73" name="カギ線コネクタ 659">
            <a:extLst>
              <a:ext uri="{FF2B5EF4-FFF2-40B4-BE49-F238E27FC236}">
                <a16:creationId xmlns:a16="http://schemas.microsoft.com/office/drawing/2014/main" id="{26EA055D-3DD9-4DFF-E501-3434C7BF3A21}"/>
              </a:ext>
            </a:extLst>
          </p:cNvPr>
          <p:cNvCxnSpPr>
            <a:cxnSpLocks/>
            <a:stCxn id="543" idx="1"/>
            <a:endCxn id="469" idx="3"/>
          </p:cNvCxnSpPr>
          <p:nvPr/>
        </p:nvCxnSpPr>
        <p:spPr>
          <a:xfrm rot="10800000" flipV="1">
            <a:off x="8168499" y="2153723"/>
            <a:ext cx="612378" cy="513863"/>
          </a:xfrm>
          <a:prstGeom prst="bentConnector3">
            <a:avLst>
              <a:gd name="adj1" fmla="val 63175"/>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75" name="カギ線コネクタ 661">
            <a:extLst>
              <a:ext uri="{FF2B5EF4-FFF2-40B4-BE49-F238E27FC236}">
                <a16:creationId xmlns:a16="http://schemas.microsoft.com/office/drawing/2014/main" id="{0679B1BB-75EA-726C-15D1-F42F0A2E9212}"/>
              </a:ext>
            </a:extLst>
          </p:cNvPr>
          <p:cNvCxnSpPr>
            <a:stCxn id="468" idx="1"/>
            <a:endCxn id="469" idx="3"/>
          </p:cNvCxnSpPr>
          <p:nvPr/>
        </p:nvCxnSpPr>
        <p:spPr>
          <a:xfrm rot="10800000">
            <a:off x="8168500" y="2667587"/>
            <a:ext cx="439375" cy="542148"/>
          </a:xfrm>
          <a:prstGeom prst="bentConnector3">
            <a:avLst>
              <a:gd name="adj1" fmla="val 50000"/>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77" name="カギ線コネクタ 671">
            <a:extLst>
              <a:ext uri="{FF2B5EF4-FFF2-40B4-BE49-F238E27FC236}">
                <a16:creationId xmlns:a16="http://schemas.microsoft.com/office/drawing/2014/main" id="{F65D4B0E-A576-E319-FB2B-E5DB08EA7B03}"/>
              </a:ext>
            </a:extLst>
          </p:cNvPr>
          <p:cNvCxnSpPr>
            <a:cxnSpLocks/>
            <a:stCxn id="474" idx="3"/>
            <a:endCxn id="533" idx="2"/>
          </p:cNvCxnSpPr>
          <p:nvPr/>
        </p:nvCxnSpPr>
        <p:spPr>
          <a:xfrm flipV="1">
            <a:off x="4827906" y="5634838"/>
            <a:ext cx="3444000" cy="489109"/>
          </a:xfrm>
          <a:prstGeom prst="bentConnector2">
            <a:avLst/>
          </a:prstGeom>
          <a:ln>
            <a:solidFill>
              <a:schemeClr val="bg1">
                <a:lumMod val="6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579" name="グループ化 578">
            <a:extLst>
              <a:ext uri="{FF2B5EF4-FFF2-40B4-BE49-F238E27FC236}">
                <a16:creationId xmlns:a16="http://schemas.microsoft.com/office/drawing/2014/main" id="{60D86D3C-70D0-E1F0-73D3-18B685741986}"/>
              </a:ext>
            </a:extLst>
          </p:cNvPr>
          <p:cNvGrpSpPr/>
          <p:nvPr/>
        </p:nvGrpSpPr>
        <p:grpSpPr>
          <a:xfrm>
            <a:off x="131604" y="1593111"/>
            <a:ext cx="1305619" cy="2266697"/>
            <a:chOff x="118265" y="1561983"/>
            <a:chExt cx="1559288" cy="2266697"/>
          </a:xfrm>
        </p:grpSpPr>
        <p:sp>
          <p:nvSpPr>
            <p:cNvPr id="581" name="Shape 3">
              <a:extLst>
                <a:ext uri="{FF2B5EF4-FFF2-40B4-BE49-F238E27FC236}">
                  <a16:creationId xmlns:a16="http://schemas.microsoft.com/office/drawing/2014/main" id="{7CC673A1-0A5A-4835-8C1D-A7CD42F3A422}"/>
                </a:ext>
              </a:extLst>
            </p:cNvPr>
            <p:cNvSpPr/>
            <p:nvPr/>
          </p:nvSpPr>
          <p:spPr>
            <a:xfrm>
              <a:off x="118265" y="1713948"/>
              <a:ext cx="1559288" cy="2114732"/>
            </a:xfrm>
            <a:prstGeom prst="roundRect">
              <a:avLst>
                <a:gd name="adj" fmla="val 9159"/>
              </a:avLst>
            </a:prstGeom>
            <a:solidFill>
              <a:srgbClr val="FFFFFF">
                <a:alpha val="0"/>
              </a:srgbClr>
            </a:solidFill>
            <a:ln w="12700">
              <a:solidFill>
                <a:srgbClr val="5FC2C6"/>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nvGrpSpPr>
            <p:cNvPr id="582" name="グループ化 581">
              <a:extLst>
                <a:ext uri="{FF2B5EF4-FFF2-40B4-BE49-F238E27FC236}">
                  <a16:creationId xmlns:a16="http://schemas.microsoft.com/office/drawing/2014/main" id="{62ED9D03-6F28-D426-456D-6F4AED98ADA7}"/>
                </a:ext>
              </a:extLst>
            </p:cNvPr>
            <p:cNvGrpSpPr/>
            <p:nvPr/>
          </p:nvGrpSpPr>
          <p:grpSpPr>
            <a:xfrm>
              <a:off x="240395" y="2054406"/>
              <a:ext cx="1328294" cy="1603458"/>
              <a:chOff x="1446121" y="3381216"/>
              <a:chExt cx="932853" cy="1126099"/>
            </a:xfrm>
          </p:grpSpPr>
          <p:sp>
            <p:nvSpPr>
              <p:cNvPr id="584" name="Shape 62">
                <a:extLst>
                  <a:ext uri="{FF2B5EF4-FFF2-40B4-BE49-F238E27FC236}">
                    <a16:creationId xmlns:a16="http://schemas.microsoft.com/office/drawing/2014/main" id="{35A3B8FB-7D98-EDA6-4CAF-5AA52E65E9AE}"/>
                  </a:ext>
                </a:extLst>
              </p:cNvPr>
              <p:cNvSpPr/>
              <p:nvPr/>
            </p:nvSpPr>
            <p:spPr>
              <a:xfrm>
                <a:off x="1446121" y="3381216"/>
                <a:ext cx="932853" cy="226617"/>
              </a:xfrm>
              <a:prstGeom prst="roundRect">
                <a:avLst>
                  <a:gd name="adj" fmla="val 18254"/>
                </a:avLst>
              </a:prstGeom>
              <a:solidFill>
                <a:srgbClr val="BBDCEE">
                  <a:alpha val="70000"/>
                </a:srgbClr>
              </a:solidFill>
              <a:ln/>
            </p:spPr>
            <p:txBody>
              <a:bodyPr tIns="72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61AFCC"/>
                    </a:solidFill>
                    <a:effectLst/>
                    <a:uLnTx/>
                    <a:uFillTx/>
                    <a:ea typeface="游ゴシック" panose="020B0400000000000000" pitchFamily="50" charset="-128"/>
                    <a:cs typeface="Segoe UI" panose="020B0502040204020203" pitchFamily="34" charset="0"/>
                  </a:rPr>
                  <a:t>FAQ</a:t>
                </a:r>
              </a:p>
            </p:txBody>
          </p:sp>
          <p:sp>
            <p:nvSpPr>
              <p:cNvPr id="585" name="Shape 63">
                <a:extLst>
                  <a:ext uri="{FF2B5EF4-FFF2-40B4-BE49-F238E27FC236}">
                    <a16:creationId xmlns:a16="http://schemas.microsoft.com/office/drawing/2014/main" id="{7E2F11A3-1B67-7A89-CB67-86BA75DC944D}"/>
                  </a:ext>
                </a:extLst>
              </p:cNvPr>
              <p:cNvSpPr/>
              <p:nvPr/>
            </p:nvSpPr>
            <p:spPr>
              <a:xfrm>
                <a:off x="1446622" y="3681043"/>
                <a:ext cx="931852" cy="226617"/>
              </a:xfrm>
              <a:prstGeom prst="roundRect">
                <a:avLst>
                  <a:gd name="adj" fmla="val 18109"/>
                </a:avLst>
              </a:prstGeom>
              <a:solidFill>
                <a:srgbClr val="BBDCEE">
                  <a:alpha val="70000"/>
                </a:srgb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300" normalizeH="0" baseline="0" noProof="0" dirty="0" err="1">
                    <a:ln>
                      <a:noFill/>
                    </a:ln>
                    <a:solidFill>
                      <a:srgbClr val="61AFCC">
                        <a:alpha val="99000"/>
                      </a:srgbClr>
                    </a:solidFill>
                    <a:effectLst/>
                    <a:uLnTx/>
                    <a:uFillTx/>
                    <a:ea typeface="游ゴシック" panose="020B0400000000000000" pitchFamily="50" charset="-128"/>
                    <a:cs typeface="Zen Kaku Gothic New" pitchFamily="34" charset="-120"/>
                  </a:rPr>
                  <a:t>チャットボッ</a:t>
                </a:r>
                <a:r>
                  <a:rPr kumimoji="1" lang="en-US" altLang="ja-JP" sz="1200" b="1" i="0" u="none" strike="noStrike" kern="0" cap="none" spc="-146" normalizeH="0" baseline="0" noProof="0" dirty="0" err="1">
                    <a:ln>
                      <a:noFill/>
                    </a:ln>
                    <a:solidFill>
                      <a:srgbClr val="61AFCC">
                        <a:alpha val="99000"/>
                      </a:srgbClr>
                    </a:solidFill>
                    <a:effectLst/>
                    <a:uLnTx/>
                    <a:uFillTx/>
                    <a:ea typeface="游ゴシック" panose="020B0400000000000000" pitchFamily="50" charset="-128"/>
                    <a:cs typeface="Zen Kaku Gothic New" pitchFamily="34" charset="-120"/>
                  </a:rPr>
                  <a:t>ト</a:t>
                </a:r>
                <a:endParaRPr kumimoji="1" lang="en-US" altLang="ja-JP" sz="1200" b="1" i="0" u="none" strike="noStrike" kern="1200" cap="none" spc="0" normalizeH="0" baseline="0" noProof="0" dirty="0">
                  <a:ln>
                    <a:noFill/>
                  </a:ln>
                  <a:solidFill>
                    <a:srgbClr val="61AFCC"/>
                  </a:solidFill>
                  <a:effectLst/>
                  <a:uLnTx/>
                  <a:uFillTx/>
                  <a:ea typeface="游ゴシック" panose="020B0400000000000000" pitchFamily="50" charset="-128"/>
                  <a:cs typeface="+mn-cs"/>
                </a:endParaRPr>
              </a:p>
            </p:txBody>
          </p:sp>
          <p:sp>
            <p:nvSpPr>
              <p:cNvPr id="587" name="Shape 64">
                <a:extLst>
                  <a:ext uri="{FF2B5EF4-FFF2-40B4-BE49-F238E27FC236}">
                    <a16:creationId xmlns:a16="http://schemas.microsoft.com/office/drawing/2014/main" id="{E9971036-053F-B1B2-C475-2B88A0FD0921}"/>
                  </a:ext>
                </a:extLst>
              </p:cNvPr>
              <p:cNvSpPr/>
              <p:nvPr/>
            </p:nvSpPr>
            <p:spPr>
              <a:xfrm>
                <a:off x="1446622" y="3980871"/>
                <a:ext cx="931852" cy="226617"/>
              </a:xfrm>
              <a:prstGeom prst="roundRect">
                <a:avLst>
                  <a:gd name="adj" fmla="val 18653"/>
                </a:avLst>
              </a:prstGeom>
              <a:solidFill>
                <a:srgbClr val="BBDCEE">
                  <a:alpha val="70000"/>
                </a:srgb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146" normalizeH="0" baseline="0" noProof="0" dirty="0" err="1">
                    <a:ln>
                      <a:noFill/>
                    </a:ln>
                    <a:solidFill>
                      <a:srgbClr val="61AFCC">
                        <a:alpha val="99000"/>
                      </a:srgbClr>
                    </a:solidFill>
                    <a:effectLst/>
                    <a:uLnTx/>
                    <a:uFillTx/>
                    <a:ea typeface="游ゴシック" panose="020B0400000000000000" pitchFamily="50" charset="-128"/>
                    <a:cs typeface="Zen Kaku Gothic New" pitchFamily="34" charset="-120"/>
                  </a:rPr>
                  <a:t>ボイスボット</a:t>
                </a:r>
                <a:endParaRPr kumimoji="1" lang="en-US" altLang="ja-JP" sz="1200" b="1" i="0" u="none" strike="noStrike" kern="1200" cap="none" spc="0" normalizeH="0" baseline="0" noProof="0" dirty="0">
                  <a:ln>
                    <a:noFill/>
                  </a:ln>
                  <a:solidFill>
                    <a:srgbClr val="61AFCC"/>
                  </a:solidFill>
                  <a:effectLst/>
                  <a:uLnTx/>
                  <a:uFillTx/>
                  <a:ea typeface="游ゴシック" panose="020B0400000000000000" pitchFamily="50" charset="-128"/>
                  <a:cs typeface="+mn-cs"/>
                </a:endParaRPr>
              </a:p>
            </p:txBody>
          </p:sp>
          <p:sp>
            <p:nvSpPr>
              <p:cNvPr id="588" name="Shape 65">
                <a:extLst>
                  <a:ext uri="{FF2B5EF4-FFF2-40B4-BE49-F238E27FC236}">
                    <a16:creationId xmlns:a16="http://schemas.microsoft.com/office/drawing/2014/main" id="{1594F61E-71B2-83C6-5F56-8CC71C7E52E4}"/>
                  </a:ext>
                </a:extLst>
              </p:cNvPr>
              <p:cNvSpPr/>
              <p:nvPr/>
            </p:nvSpPr>
            <p:spPr>
              <a:xfrm>
                <a:off x="1448873" y="4280698"/>
                <a:ext cx="927348" cy="226617"/>
              </a:xfrm>
              <a:prstGeom prst="roundRect">
                <a:avLst>
                  <a:gd name="adj" fmla="val 18893"/>
                </a:avLst>
              </a:prstGeom>
              <a:solidFill>
                <a:srgbClr val="BBDCEE">
                  <a:alpha val="70000"/>
                </a:srgb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146" normalizeH="0" baseline="0" noProof="0" dirty="0" err="1">
                    <a:ln>
                      <a:noFill/>
                    </a:ln>
                    <a:solidFill>
                      <a:srgbClr val="61AFCC">
                        <a:alpha val="99000"/>
                      </a:srgbClr>
                    </a:solidFill>
                    <a:effectLst/>
                    <a:uLnTx/>
                    <a:uFillTx/>
                    <a:ea typeface="游ゴシック" panose="020B0400000000000000" pitchFamily="50" charset="-128"/>
                    <a:cs typeface="Zen Kaku Gothic New" pitchFamily="34" charset="-120"/>
                  </a:rPr>
                  <a:t>サイネージ</a:t>
                </a:r>
                <a:endParaRPr kumimoji="1" lang="en-US" altLang="ja-JP" sz="1200" b="1" i="0" u="none" strike="noStrike" kern="1200" cap="none" spc="0" normalizeH="0" baseline="0" noProof="0" dirty="0">
                  <a:ln>
                    <a:noFill/>
                  </a:ln>
                  <a:solidFill>
                    <a:srgbClr val="61AFCC"/>
                  </a:solidFill>
                  <a:effectLst/>
                  <a:uLnTx/>
                  <a:uFillTx/>
                  <a:ea typeface="游ゴシック" panose="020B0400000000000000" pitchFamily="50" charset="-128"/>
                  <a:cs typeface="+mn-cs"/>
                </a:endParaRPr>
              </a:p>
            </p:txBody>
          </p:sp>
        </p:grpSp>
        <p:sp>
          <p:nvSpPr>
            <p:cNvPr id="583" name="Shape 8">
              <a:extLst>
                <a:ext uri="{FF2B5EF4-FFF2-40B4-BE49-F238E27FC236}">
                  <a16:creationId xmlns:a16="http://schemas.microsoft.com/office/drawing/2014/main" id="{9E2FA456-604C-4811-DB3B-1F3857FFBEB4}"/>
                </a:ext>
              </a:extLst>
            </p:cNvPr>
            <p:cNvSpPr/>
            <p:nvPr/>
          </p:nvSpPr>
          <p:spPr>
            <a:xfrm>
              <a:off x="230708" y="1561983"/>
              <a:ext cx="1334061" cy="321788"/>
            </a:xfrm>
            <a:prstGeom prst="roundRect">
              <a:avLst>
                <a:gd name="adj" fmla="val 19354"/>
              </a:avLst>
            </a:prstGeom>
            <a:solidFill>
              <a:srgbClr val="61AFCC"/>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チャネル</a:t>
              </a:r>
              <a:endParaRPr kumimoji="1" lang="en-US" altLang="ja-JP" sz="1200" b="1" i="0" u="none" strike="noStrike" kern="1200" cap="none" spc="50" normalizeH="0" baseline="0" noProof="0" dirty="0">
                <a:ln>
                  <a:noFill/>
                </a:ln>
                <a:solidFill>
                  <a:prstClr val="white"/>
                </a:solidFill>
                <a:effectLst/>
                <a:uLnTx/>
                <a:uFillTx/>
                <a:ea typeface="游ゴシック" panose="020B0400000000000000" pitchFamily="50" charset="-128"/>
                <a:cs typeface="+mn-cs"/>
              </a:endParaRPr>
            </a:p>
          </p:txBody>
        </p:sp>
      </p:grpSp>
      <p:grpSp>
        <p:nvGrpSpPr>
          <p:cNvPr id="589" name="グループ化 588">
            <a:extLst>
              <a:ext uri="{FF2B5EF4-FFF2-40B4-BE49-F238E27FC236}">
                <a16:creationId xmlns:a16="http://schemas.microsoft.com/office/drawing/2014/main" id="{D70D388D-70BA-FF25-FC6A-93B44D8C4540}"/>
              </a:ext>
            </a:extLst>
          </p:cNvPr>
          <p:cNvGrpSpPr/>
          <p:nvPr/>
        </p:nvGrpSpPr>
        <p:grpSpPr>
          <a:xfrm>
            <a:off x="3046706" y="2129723"/>
            <a:ext cx="1268442" cy="1080000"/>
            <a:chOff x="4329721" y="2184320"/>
            <a:chExt cx="1268442" cy="1080000"/>
          </a:xfrm>
        </p:grpSpPr>
        <p:sp>
          <p:nvSpPr>
            <p:cNvPr id="591" name="Shape 5">
              <a:extLst>
                <a:ext uri="{FF2B5EF4-FFF2-40B4-BE49-F238E27FC236}">
                  <a16:creationId xmlns:a16="http://schemas.microsoft.com/office/drawing/2014/main" id="{E1BFB7F3-BE6A-8200-BD09-600FE57D2B4F}"/>
                </a:ext>
              </a:extLst>
            </p:cNvPr>
            <p:cNvSpPr/>
            <p:nvPr/>
          </p:nvSpPr>
          <p:spPr>
            <a:xfrm>
              <a:off x="4372307" y="2184320"/>
              <a:ext cx="1080000" cy="1080000"/>
            </a:xfrm>
            <a:prstGeom prst="roundRect">
              <a:avLst>
                <a:gd name="adj" fmla="val 9813"/>
              </a:avLst>
            </a:prstGeom>
            <a:solidFill>
              <a:srgbClr val="FFFFFF"/>
            </a:solidFill>
            <a:ln w="12700">
              <a:solidFill>
                <a:srgbClr val="23ADBF"/>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92" name="Text 70">
              <a:extLst>
                <a:ext uri="{FF2B5EF4-FFF2-40B4-BE49-F238E27FC236}">
                  <a16:creationId xmlns:a16="http://schemas.microsoft.com/office/drawing/2014/main" id="{3DCFDB2E-9E95-369C-E09D-91AC22E3AB47}"/>
                </a:ext>
              </a:extLst>
            </p:cNvPr>
            <p:cNvSpPr/>
            <p:nvPr/>
          </p:nvSpPr>
          <p:spPr>
            <a:xfrm>
              <a:off x="4329721" y="3035493"/>
              <a:ext cx="1268442" cy="171694"/>
            </a:xfrm>
            <a:prstGeom prst="rect">
              <a:avLst/>
            </a:prstGeom>
            <a:noFill/>
            <a:ln/>
          </p:spPr>
          <p:txBody>
            <a:bodyPr wrap="square" rtlCol="0" anchor="ctr"/>
            <a:lstStyle/>
            <a:p>
              <a:pPr marL="0" marR="0" lvl="0" indent="0" algn="l" defTabSz="914400" rtl="0" eaLnBrk="1" fontAlgn="auto" latinLnBrk="0" hangingPunct="1">
                <a:lnSpc>
                  <a:spcPts val="1320"/>
                </a:lnSpc>
                <a:spcBef>
                  <a:spcPts val="0"/>
                </a:spcBef>
                <a:spcAft>
                  <a:spcPts val="0"/>
                </a:spcAft>
                <a:buClrTx/>
                <a:buSzTx/>
                <a:buFontTx/>
                <a:buNone/>
                <a:tabLst/>
                <a:defRPr/>
              </a:pPr>
              <a:r>
                <a:rPr kumimoji="1" lang="en-US" sz="1050" b="1" i="0" u="none" strike="noStrike" kern="0" cap="none" spc="-18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ナレッ</a:t>
              </a:r>
              <a:r>
                <a:rPr kumimoji="1" lang="en-US" sz="1050" b="1" i="0" u="none" strike="noStrike" kern="0" cap="none" spc="1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ジ</a:t>
              </a:r>
              <a:r>
                <a:rPr kumimoji="1" lang="en-US" sz="1050" b="1" i="0" u="none" strike="noStrike" kern="0" cap="none" spc="-3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から</a:t>
              </a:r>
              <a:r>
                <a:rPr kumimoji="1" lang="en-US" sz="1050" b="1" i="0" u="none" strike="noStrike" kern="1200" cap="none" spc="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回答</a:t>
              </a:r>
              <a:endParaRPr kumimoji="1" 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pic>
          <p:nvPicPr>
            <p:cNvPr id="596" name="図 595" descr="アイコン&#10;&#10;AI 生成コンテンツは誤りを含む可能性があります。">
              <a:extLst>
                <a:ext uri="{FF2B5EF4-FFF2-40B4-BE49-F238E27FC236}">
                  <a16:creationId xmlns:a16="http://schemas.microsoft.com/office/drawing/2014/main" id="{FEACCFCE-29F5-9CF1-4838-851565A15B3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70096" y="2366598"/>
              <a:ext cx="608901" cy="586555"/>
            </a:xfrm>
            <a:prstGeom prst="rect">
              <a:avLst/>
            </a:prstGeom>
          </p:spPr>
        </p:pic>
      </p:grpSp>
      <p:grpSp>
        <p:nvGrpSpPr>
          <p:cNvPr id="599" name="グループ化 598">
            <a:extLst>
              <a:ext uri="{FF2B5EF4-FFF2-40B4-BE49-F238E27FC236}">
                <a16:creationId xmlns:a16="http://schemas.microsoft.com/office/drawing/2014/main" id="{A0D052A9-9E5D-0187-8A8F-059A8E089064}"/>
              </a:ext>
            </a:extLst>
          </p:cNvPr>
          <p:cNvGrpSpPr/>
          <p:nvPr/>
        </p:nvGrpSpPr>
        <p:grpSpPr>
          <a:xfrm>
            <a:off x="1601972" y="3253796"/>
            <a:ext cx="1134235" cy="1156427"/>
            <a:chOff x="2608764" y="3308393"/>
            <a:chExt cx="1134235" cy="1156427"/>
          </a:xfrm>
        </p:grpSpPr>
        <p:sp>
          <p:nvSpPr>
            <p:cNvPr id="601" name="Shape 4">
              <a:extLst>
                <a:ext uri="{FF2B5EF4-FFF2-40B4-BE49-F238E27FC236}">
                  <a16:creationId xmlns:a16="http://schemas.microsoft.com/office/drawing/2014/main" id="{8B27E96E-A920-AE70-65A2-8FFA2DF625CA}"/>
                </a:ext>
              </a:extLst>
            </p:cNvPr>
            <p:cNvSpPr/>
            <p:nvPr/>
          </p:nvSpPr>
          <p:spPr>
            <a:xfrm>
              <a:off x="2642780" y="3384820"/>
              <a:ext cx="1080000" cy="1080000"/>
            </a:xfrm>
            <a:prstGeom prst="roundRect">
              <a:avLst>
                <a:gd name="adj" fmla="val 7044"/>
              </a:avLst>
            </a:prstGeom>
            <a:solidFill>
              <a:srgbClr val="FFFFFF"/>
            </a:solidFill>
            <a:ln w="12700">
              <a:solidFill>
                <a:srgbClr val="23ADBF"/>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603" name="Text 69">
              <a:extLst>
                <a:ext uri="{FF2B5EF4-FFF2-40B4-BE49-F238E27FC236}">
                  <a16:creationId xmlns:a16="http://schemas.microsoft.com/office/drawing/2014/main" id="{AFEB443E-C391-4E05-5B9D-CD3C1C3A7DBA}"/>
                </a:ext>
              </a:extLst>
            </p:cNvPr>
            <p:cNvSpPr/>
            <p:nvPr/>
          </p:nvSpPr>
          <p:spPr>
            <a:xfrm>
              <a:off x="2608764" y="4186541"/>
              <a:ext cx="1134235" cy="199769"/>
            </a:xfrm>
            <a:prstGeom prst="rect">
              <a:avLst/>
            </a:prstGeom>
            <a:noFill/>
            <a:ln/>
          </p:spPr>
          <p:txBody>
            <a:bodyPr wrap="square" rtlCol="0" anchor="ctr"/>
            <a:lstStyle/>
            <a:p>
              <a:pPr marL="0" marR="0" lvl="0" indent="0" algn="ctr" defTabSz="914400" rtl="0" eaLnBrk="1" fontAlgn="auto" latinLnBrk="0" hangingPunct="1">
                <a:lnSpc>
                  <a:spcPts val="1320"/>
                </a:lnSpc>
                <a:spcBef>
                  <a:spcPts val="0"/>
                </a:spcBef>
                <a:spcAft>
                  <a:spcPts val="0"/>
                </a:spcAft>
                <a:buClrTx/>
                <a:buSzTx/>
                <a:buFontTx/>
                <a:buNone/>
                <a:tabLst/>
                <a:defRPr/>
              </a:pPr>
              <a:r>
                <a:rPr kumimoji="1" lang="en-US" sz="1050" b="1" i="0" u="none" strike="noStrike" kern="1200" cap="none" spc="-80" normalizeH="0" baseline="0" noProof="0" dirty="0">
                  <a:ln>
                    <a:noFill/>
                  </a:ln>
                  <a:solidFill>
                    <a:srgbClr val="616161">
                      <a:alpha val="99000"/>
                    </a:srgbClr>
                  </a:solidFill>
                  <a:effectLst/>
                  <a:uLnTx/>
                  <a:uFillTx/>
                  <a:ea typeface="游ゴシック" panose="020B0400000000000000" pitchFamily="50" charset="-128"/>
                  <a:cs typeface="Zen Kaku Gothic New" pitchFamily="34" charset="-120"/>
                </a:rPr>
                <a:t>質問内容を特定</a:t>
              </a:r>
              <a:endParaRPr kumimoji="1" lang="en-US" sz="1050" b="1" i="0" u="none" strike="noStrike" kern="1200" cap="none" spc="-80" normalizeH="0" baseline="0" noProof="0" dirty="0">
                <a:ln>
                  <a:noFill/>
                </a:ln>
                <a:solidFill>
                  <a:srgbClr val="616161"/>
                </a:solidFill>
                <a:effectLst/>
                <a:uLnTx/>
                <a:uFillTx/>
                <a:ea typeface="游ゴシック" panose="020B0400000000000000" pitchFamily="50" charset="-128"/>
                <a:cs typeface="+mn-cs"/>
              </a:endParaRPr>
            </a:p>
          </p:txBody>
        </p:sp>
        <p:pic>
          <p:nvPicPr>
            <p:cNvPr id="604" name="図 603" descr="アイコン&#10;&#10;AI 生成コンテンツは誤りを含む可能性があります。">
              <a:extLst>
                <a:ext uri="{FF2B5EF4-FFF2-40B4-BE49-F238E27FC236}">
                  <a16:creationId xmlns:a16="http://schemas.microsoft.com/office/drawing/2014/main" id="{568DAC87-9440-5563-3AE3-11286DEB6F6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980692" y="3634140"/>
              <a:ext cx="543763" cy="527580"/>
            </a:xfrm>
            <a:prstGeom prst="rect">
              <a:avLst/>
            </a:prstGeom>
          </p:spPr>
        </p:pic>
        <p:sp>
          <p:nvSpPr>
            <p:cNvPr id="605" name="Shape 8">
              <a:extLst>
                <a:ext uri="{FF2B5EF4-FFF2-40B4-BE49-F238E27FC236}">
                  <a16:creationId xmlns:a16="http://schemas.microsoft.com/office/drawing/2014/main" id="{8A2AD0ED-3002-6D2D-09B4-DC46CFC93107}"/>
                </a:ext>
              </a:extLst>
            </p:cNvPr>
            <p:cNvSpPr/>
            <p:nvPr/>
          </p:nvSpPr>
          <p:spPr>
            <a:xfrm>
              <a:off x="2634109" y="3308393"/>
              <a:ext cx="1092021" cy="241214"/>
            </a:xfrm>
            <a:prstGeom prst="roundRect">
              <a:avLst>
                <a:gd name="adj" fmla="val 19354"/>
              </a:avLst>
            </a:prstGeom>
            <a:solidFill>
              <a:srgbClr val="0C79D8"/>
            </a:solidFill>
            <a:ln/>
          </p:spPr>
          <p:txBody>
            <a:bodyPr tIns="36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問診</a:t>
              </a:r>
              <a:r>
                <a:rPr kumimoji="1" lang="en-US" altLang="ja-JP"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AI</a:t>
              </a:r>
            </a:p>
          </p:txBody>
        </p:sp>
      </p:grpSp>
      <p:sp>
        <p:nvSpPr>
          <p:cNvPr id="606" name="Shape 8">
            <a:extLst>
              <a:ext uri="{FF2B5EF4-FFF2-40B4-BE49-F238E27FC236}">
                <a16:creationId xmlns:a16="http://schemas.microsoft.com/office/drawing/2014/main" id="{D5F12D30-0D4D-2E6D-5232-3A9FC075D690}"/>
              </a:ext>
            </a:extLst>
          </p:cNvPr>
          <p:cNvSpPr/>
          <p:nvPr/>
        </p:nvSpPr>
        <p:spPr>
          <a:xfrm>
            <a:off x="4267010" y="3574102"/>
            <a:ext cx="577337" cy="236436"/>
          </a:xfrm>
          <a:prstGeom prst="roundRect">
            <a:avLst>
              <a:gd name="adj" fmla="val 19354"/>
            </a:avLst>
          </a:prstGeom>
          <a:solidFill>
            <a:srgbClr val="BBDCE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50" normalizeH="0" baseline="0" noProof="0" dirty="0">
                <a:ln>
                  <a:noFill/>
                </a:ln>
                <a:solidFill>
                  <a:srgbClr val="616161"/>
                </a:solidFill>
                <a:effectLst/>
                <a:uLnTx/>
                <a:uFillTx/>
                <a:ea typeface="游ゴシック" panose="020B0400000000000000" pitchFamily="50" charset="-128"/>
                <a:cs typeface="+mn-cs"/>
              </a:rPr>
              <a:t>連携</a:t>
            </a:r>
            <a:endParaRPr kumimoji="1" lang="en-US" altLang="ja-JP" sz="1050" b="1" i="0" u="none" strike="noStrike" kern="1200" cap="none" spc="50" normalizeH="0" baseline="0" noProof="0" dirty="0">
              <a:ln>
                <a:noFill/>
              </a:ln>
              <a:solidFill>
                <a:srgbClr val="616161"/>
              </a:solidFill>
              <a:effectLst/>
              <a:uLnTx/>
              <a:uFillTx/>
              <a:ea typeface="游ゴシック" panose="020B0400000000000000" pitchFamily="50" charset="-128"/>
              <a:cs typeface="+mn-cs"/>
            </a:endParaRPr>
          </a:p>
        </p:txBody>
      </p:sp>
      <p:sp>
        <p:nvSpPr>
          <p:cNvPr id="607" name="Shape 8">
            <a:extLst>
              <a:ext uri="{FF2B5EF4-FFF2-40B4-BE49-F238E27FC236}">
                <a16:creationId xmlns:a16="http://schemas.microsoft.com/office/drawing/2014/main" id="{1AC5D2AC-E37C-C644-2E65-16F9DECB426E}"/>
              </a:ext>
            </a:extLst>
          </p:cNvPr>
          <p:cNvSpPr/>
          <p:nvPr/>
        </p:nvSpPr>
        <p:spPr>
          <a:xfrm>
            <a:off x="4253280" y="4805120"/>
            <a:ext cx="696882" cy="236436"/>
          </a:xfrm>
          <a:prstGeom prst="roundRect">
            <a:avLst>
              <a:gd name="adj" fmla="val 19354"/>
            </a:avLst>
          </a:prstGeom>
          <a:solidFill>
            <a:srgbClr val="BBDCEE"/>
          </a:solidFill>
          <a:ln/>
        </p:spPr>
        <p:txBody>
          <a:bodyPr tIns="36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150" normalizeH="0" baseline="0" noProof="0" dirty="0">
                <a:ln>
                  <a:noFill/>
                </a:ln>
                <a:solidFill>
                  <a:srgbClr val="616161"/>
                </a:solidFill>
                <a:effectLst/>
                <a:uLnTx/>
                <a:uFillTx/>
                <a:ea typeface="游ゴシック" panose="020B0400000000000000" pitchFamily="50" charset="-128"/>
                <a:cs typeface="+mn-cs"/>
              </a:rPr>
              <a:t>エスカレ</a:t>
            </a:r>
            <a:endParaRPr kumimoji="1" lang="en-US" altLang="ja-JP" sz="1050" b="1" i="0" u="none" strike="noStrike" kern="1200" cap="none" spc="-150" normalizeH="0" baseline="0" noProof="0" dirty="0">
              <a:ln>
                <a:noFill/>
              </a:ln>
              <a:solidFill>
                <a:srgbClr val="616161"/>
              </a:solidFill>
              <a:effectLst/>
              <a:uLnTx/>
              <a:uFillTx/>
              <a:ea typeface="游ゴシック" panose="020B0400000000000000" pitchFamily="50" charset="-128"/>
              <a:cs typeface="+mn-cs"/>
            </a:endParaRPr>
          </a:p>
        </p:txBody>
      </p:sp>
      <p:cxnSp>
        <p:nvCxnSpPr>
          <p:cNvPr id="609" name="カギ線コネクタ 749">
            <a:extLst>
              <a:ext uri="{FF2B5EF4-FFF2-40B4-BE49-F238E27FC236}">
                <a16:creationId xmlns:a16="http://schemas.microsoft.com/office/drawing/2014/main" id="{4E59D08F-A070-6DA2-5C08-6A07EABA6E82}"/>
              </a:ext>
            </a:extLst>
          </p:cNvPr>
          <p:cNvCxnSpPr>
            <a:cxnSpLocks/>
            <a:stCxn id="591" idx="3"/>
            <a:endCxn id="621" idx="3"/>
          </p:cNvCxnSpPr>
          <p:nvPr/>
        </p:nvCxnSpPr>
        <p:spPr>
          <a:xfrm flipV="1">
            <a:off x="4169292" y="2667586"/>
            <a:ext cx="1043226" cy="2137"/>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10" name="Shape 8">
            <a:extLst>
              <a:ext uri="{FF2B5EF4-FFF2-40B4-BE49-F238E27FC236}">
                <a16:creationId xmlns:a16="http://schemas.microsoft.com/office/drawing/2014/main" id="{923775B6-5397-DC67-9F37-A0994E88BE31}"/>
              </a:ext>
            </a:extLst>
          </p:cNvPr>
          <p:cNvSpPr/>
          <p:nvPr/>
        </p:nvSpPr>
        <p:spPr>
          <a:xfrm>
            <a:off x="8661444" y="2329307"/>
            <a:ext cx="757229" cy="231824"/>
          </a:xfrm>
          <a:prstGeom prst="roundRect">
            <a:avLst>
              <a:gd name="adj" fmla="val 19354"/>
            </a:avLst>
          </a:prstGeom>
          <a:solidFill>
            <a:srgbClr val="BBDCEE"/>
          </a:solidFill>
          <a:ln/>
        </p:spPr>
        <p:txBody>
          <a:bodyPr tIns="36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150" normalizeH="0" baseline="0" noProof="0" dirty="0">
                <a:ln>
                  <a:noFill/>
                </a:ln>
                <a:solidFill>
                  <a:srgbClr val="616161"/>
                </a:solidFill>
                <a:effectLst/>
                <a:uLnTx/>
                <a:uFillTx/>
                <a:ea typeface="游ゴシック" panose="020B0400000000000000" pitchFamily="50" charset="-128"/>
                <a:cs typeface="+mn-cs"/>
              </a:rPr>
              <a:t>ナレッジ</a:t>
            </a:r>
            <a:endParaRPr kumimoji="1" lang="en-US" altLang="ja-JP" sz="1050" b="1" i="0" u="none" strike="noStrike" kern="1200" cap="none" spc="-150" normalizeH="0" baseline="0" noProof="0" dirty="0">
              <a:ln>
                <a:noFill/>
              </a:ln>
              <a:solidFill>
                <a:srgbClr val="616161"/>
              </a:solidFill>
              <a:effectLst/>
              <a:uLnTx/>
              <a:uFillTx/>
              <a:ea typeface="游ゴシック" panose="020B0400000000000000" pitchFamily="50" charset="-128"/>
              <a:cs typeface="+mn-cs"/>
            </a:endParaRPr>
          </a:p>
        </p:txBody>
      </p:sp>
      <p:sp>
        <p:nvSpPr>
          <p:cNvPr id="611" name="Shape 8">
            <a:extLst>
              <a:ext uri="{FF2B5EF4-FFF2-40B4-BE49-F238E27FC236}">
                <a16:creationId xmlns:a16="http://schemas.microsoft.com/office/drawing/2014/main" id="{1162B377-425D-4058-BEED-3921FB8F9333}"/>
              </a:ext>
            </a:extLst>
          </p:cNvPr>
          <p:cNvSpPr/>
          <p:nvPr/>
        </p:nvSpPr>
        <p:spPr>
          <a:xfrm>
            <a:off x="5669837" y="1889783"/>
            <a:ext cx="1293106" cy="438901"/>
          </a:xfrm>
          <a:prstGeom prst="roundRect">
            <a:avLst>
              <a:gd name="adj" fmla="val 19354"/>
            </a:avLst>
          </a:prstGeom>
          <a:solidFill>
            <a:srgbClr val="BBDCE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50" normalizeH="0" baseline="0" noProof="0" dirty="0">
                <a:ln>
                  <a:noFill/>
                </a:ln>
                <a:solidFill>
                  <a:srgbClr val="616161"/>
                </a:solidFill>
                <a:effectLst/>
                <a:uLnTx/>
                <a:uFillTx/>
                <a:ea typeface="游ゴシック" panose="020B0400000000000000" pitchFamily="50" charset="-128"/>
                <a:cs typeface="+mn-cs"/>
              </a:rPr>
              <a:t>人が</a:t>
            </a:r>
            <a:r>
              <a:rPr kumimoji="1" lang="ja-JP" altLang="en-US" sz="1050" b="1" i="0" u="none" strike="noStrike" kern="1200" cap="none" spc="-150" normalizeH="0" baseline="0" noProof="0" dirty="0">
                <a:ln>
                  <a:noFill/>
                </a:ln>
                <a:solidFill>
                  <a:srgbClr val="616161"/>
                </a:solidFill>
                <a:effectLst/>
                <a:uLnTx/>
                <a:uFillTx/>
                <a:ea typeface="游ゴシック" panose="020B0400000000000000" pitchFamily="50" charset="-128"/>
                <a:cs typeface="+mn-cs"/>
              </a:rPr>
              <a:t>チェックした</a:t>
            </a:r>
            <a:r>
              <a:rPr kumimoji="1" lang="ja-JP" altLang="en-US" sz="1050" b="1" i="0" u="none" strike="noStrike" kern="1200" cap="none" spc="50" normalizeH="0" baseline="0" noProof="0" dirty="0">
                <a:ln>
                  <a:noFill/>
                </a:ln>
                <a:solidFill>
                  <a:srgbClr val="616161"/>
                </a:solidFill>
                <a:effectLst/>
                <a:uLnTx/>
                <a:uFillTx/>
                <a:ea typeface="游ゴシック" panose="020B0400000000000000" pitchFamily="50" charset="-128"/>
                <a:cs typeface="+mn-cs"/>
              </a:rPr>
              <a:t>ナレッジを登録</a:t>
            </a:r>
            <a:endParaRPr kumimoji="1" lang="en-US" altLang="ja-JP" sz="1050" b="1" i="0" u="none" strike="noStrike" kern="1200" cap="none" spc="50" normalizeH="0" baseline="0" noProof="0" dirty="0">
              <a:ln>
                <a:noFill/>
              </a:ln>
              <a:solidFill>
                <a:srgbClr val="616161"/>
              </a:solidFill>
              <a:effectLst/>
              <a:uLnTx/>
              <a:uFillTx/>
              <a:ea typeface="游ゴシック" panose="020B0400000000000000" pitchFamily="50" charset="-128"/>
              <a:cs typeface="+mn-cs"/>
            </a:endParaRPr>
          </a:p>
        </p:txBody>
      </p:sp>
      <p:cxnSp>
        <p:nvCxnSpPr>
          <p:cNvPr id="612" name="直線矢印コネクタ 611">
            <a:extLst>
              <a:ext uri="{FF2B5EF4-FFF2-40B4-BE49-F238E27FC236}">
                <a16:creationId xmlns:a16="http://schemas.microsoft.com/office/drawing/2014/main" id="{F8213A9F-54AC-C073-4A47-88A7CBC6DBE1}"/>
              </a:ext>
            </a:extLst>
          </p:cNvPr>
          <p:cNvCxnSpPr>
            <a:cxnSpLocks/>
            <a:stCxn id="469" idx="1"/>
            <a:endCxn id="621" idx="1"/>
          </p:cNvCxnSpPr>
          <p:nvPr/>
        </p:nvCxnSpPr>
        <p:spPr>
          <a:xfrm flipH="1" flipV="1">
            <a:off x="5801499" y="2667586"/>
            <a:ext cx="1444021" cy="1"/>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613" name="グループ化 612">
            <a:extLst>
              <a:ext uri="{FF2B5EF4-FFF2-40B4-BE49-F238E27FC236}">
                <a16:creationId xmlns:a16="http://schemas.microsoft.com/office/drawing/2014/main" id="{EF503BC0-45AF-9AF7-6545-609A62ADB69D}"/>
              </a:ext>
            </a:extLst>
          </p:cNvPr>
          <p:cNvGrpSpPr/>
          <p:nvPr/>
        </p:nvGrpSpPr>
        <p:grpSpPr>
          <a:xfrm>
            <a:off x="509273" y="3810343"/>
            <a:ext cx="855871" cy="1157047"/>
            <a:chOff x="128041" y="3114828"/>
            <a:chExt cx="855871" cy="1157047"/>
          </a:xfrm>
        </p:grpSpPr>
        <p:sp>
          <p:nvSpPr>
            <p:cNvPr id="614" name="Text 102">
              <a:extLst>
                <a:ext uri="{FF2B5EF4-FFF2-40B4-BE49-F238E27FC236}">
                  <a16:creationId xmlns:a16="http://schemas.microsoft.com/office/drawing/2014/main" id="{CFCD5EA6-E197-0323-AF0D-DF1164CD17FB}"/>
                </a:ext>
              </a:extLst>
            </p:cNvPr>
            <p:cNvSpPr/>
            <p:nvPr/>
          </p:nvSpPr>
          <p:spPr>
            <a:xfrm>
              <a:off x="141562" y="4104284"/>
              <a:ext cx="842350" cy="167591"/>
            </a:xfrm>
            <a:prstGeom prst="rect">
              <a:avLst/>
            </a:prstGeom>
            <a:noFill/>
            <a:ln/>
          </p:spPr>
          <p:txBody>
            <a:bodyPr wrap="square" rtlCol="0" anchor="ctr"/>
            <a:lstStyle/>
            <a:p>
              <a:pPr marL="0" marR="0" lvl="0" indent="0" algn="ctr" defTabSz="914400" rtl="0" eaLnBrk="1" fontAlgn="auto" latinLnBrk="0" hangingPunct="1">
                <a:lnSpc>
                  <a:spcPts val="132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7C97B0"/>
                  </a:solidFill>
                  <a:effectLst/>
                  <a:uLnTx/>
                  <a:uFillTx/>
                  <a:ea typeface="游ゴシック" panose="020B0400000000000000" pitchFamily="50" charset="-128"/>
                  <a:cs typeface="+mn-cs"/>
                </a:rPr>
                <a:t>事象発生</a:t>
              </a:r>
              <a:endParaRPr kumimoji="1" lang="en-US" altLang="ja-JP" sz="1100" b="1" i="0" u="none" strike="noStrike" kern="1200" cap="none" spc="0" normalizeH="0" baseline="0" noProof="0" dirty="0">
                <a:ln>
                  <a:noFill/>
                </a:ln>
                <a:solidFill>
                  <a:srgbClr val="7C97B0"/>
                </a:solidFill>
                <a:effectLst/>
                <a:uLnTx/>
                <a:uFillTx/>
                <a:ea typeface="游ゴシック" panose="020B0400000000000000" pitchFamily="50" charset="-128"/>
                <a:cs typeface="+mn-cs"/>
              </a:endParaRPr>
            </a:p>
          </p:txBody>
        </p:sp>
        <p:pic>
          <p:nvPicPr>
            <p:cNvPr id="616" name="図 615" descr="挿絵, 光 が含まれている画像&#10;&#10;AI 生成コンテンツは誤りを含む可能性があります。">
              <a:extLst>
                <a:ext uri="{FF2B5EF4-FFF2-40B4-BE49-F238E27FC236}">
                  <a16:creationId xmlns:a16="http://schemas.microsoft.com/office/drawing/2014/main" id="{E501B5AD-D325-B0D8-BAEF-A8060EE2869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8041" y="3114828"/>
              <a:ext cx="820604" cy="929727"/>
            </a:xfrm>
            <a:prstGeom prst="rect">
              <a:avLst/>
            </a:prstGeom>
          </p:spPr>
        </p:pic>
      </p:grpSp>
      <p:sp>
        <p:nvSpPr>
          <p:cNvPr id="618" name="Shape 8">
            <a:extLst>
              <a:ext uri="{FF2B5EF4-FFF2-40B4-BE49-F238E27FC236}">
                <a16:creationId xmlns:a16="http://schemas.microsoft.com/office/drawing/2014/main" id="{F052E7C9-1C56-83B9-D800-A99ED2C39F9F}"/>
              </a:ext>
            </a:extLst>
          </p:cNvPr>
          <p:cNvSpPr/>
          <p:nvPr/>
        </p:nvSpPr>
        <p:spPr>
          <a:xfrm>
            <a:off x="3086227" y="2025845"/>
            <a:ext cx="1092021" cy="241214"/>
          </a:xfrm>
          <a:prstGeom prst="roundRect">
            <a:avLst>
              <a:gd name="adj" fmla="val 19354"/>
            </a:avLst>
          </a:prstGeom>
          <a:solidFill>
            <a:srgbClr val="0C79D8"/>
          </a:solidFill>
          <a:ln/>
        </p:spPr>
        <p:txBody>
          <a:bodyPr tIns="36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RAG</a:t>
            </a:r>
          </a:p>
        </p:txBody>
      </p:sp>
      <p:sp>
        <p:nvSpPr>
          <p:cNvPr id="619" name="Shape 8">
            <a:extLst>
              <a:ext uri="{FF2B5EF4-FFF2-40B4-BE49-F238E27FC236}">
                <a16:creationId xmlns:a16="http://schemas.microsoft.com/office/drawing/2014/main" id="{5C1956C1-C41D-5AB9-9526-1576E5C2513E}"/>
              </a:ext>
            </a:extLst>
          </p:cNvPr>
          <p:cNvSpPr/>
          <p:nvPr/>
        </p:nvSpPr>
        <p:spPr>
          <a:xfrm>
            <a:off x="7725895" y="4511666"/>
            <a:ext cx="1092021" cy="241214"/>
          </a:xfrm>
          <a:prstGeom prst="roundRect">
            <a:avLst>
              <a:gd name="adj" fmla="val 19354"/>
            </a:avLst>
          </a:prstGeom>
          <a:solidFill>
            <a:srgbClr val="0C79D8"/>
          </a:solidFill>
          <a:ln/>
        </p:spPr>
        <p:txBody>
          <a:bodyPr tIns="36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要約</a:t>
            </a:r>
            <a:r>
              <a:rPr kumimoji="1" lang="en-US" altLang="ja-JP"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AI</a:t>
            </a:r>
          </a:p>
        </p:txBody>
      </p:sp>
      <p:grpSp>
        <p:nvGrpSpPr>
          <p:cNvPr id="620" name="グループ化 619">
            <a:extLst>
              <a:ext uri="{FF2B5EF4-FFF2-40B4-BE49-F238E27FC236}">
                <a16:creationId xmlns:a16="http://schemas.microsoft.com/office/drawing/2014/main" id="{C3DE563E-1E33-0D54-FDDB-CB9163AF438A}"/>
              </a:ext>
            </a:extLst>
          </p:cNvPr>
          <p:cNvGrpSpPr/>
          <p:nvPr/>
        </p:nvGrpSpPr>
        <p:grpSpPr>
          <a:xfrm>
            <a:off x="5180291" y="2300202"/>
            <a:ext cx="631641" cy="734768"/>
            <a:chOff x="12715307" y="3580008"/>
            <a:chExt cx="631641" cy="734768"/>
          </a:xfrm>
        </p:grpSpPr>
        <p:pic>
          <p:nvPicPr>
            <p:cNvPr id="621" name="図 620" descr="図形&#10;&#10;AI 生成コンテンツは誤りを含む可能性があります。">
              <a:extLst>
                <a:ext uri="{FF2B5EF4-FFF2-40B4-BE49-F238E27FC236}">
                  <a16:creationId xmlns:a16="http://schemas.microsoft.com/office/drawing/2014/main" id="{49A196AD-23D9-C133-E65F-33DC0B3FAE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2747534" y="3580008"/>
              <a:ext cx="588981" cy="734768"/>
            </a:xfrm>
            <a:prstGeom prst="rect">
              <a:avLst/>
            </a:prstGeom>
          </p:spPr>
        </p:pic>
        <p:sp>
          <p:nvSpPr>
            <p:cNvPr id="622" name="Text 109">
              <a:extLst>
                <a:ext uri="{FF2B5EF4-FFF2-40B4-BE49-F238E27FC236}">
                  <a16:creationId xmlns:a16="http://schemas.microsoft.com/office/drawing/2014/main" id="{A7C9D5F7-C77B-8E37-3D2D-57D4F5198BA0}"/>
                </a:ext>
              </a:extLst>
            </p:cNvPr>
            <p:cNvSpPr/>
            <p:nvPr/>
          </p:nvSpPr>
          <p:spPr>
            <a:xfrm>
              <a:off x="12715307" y="3746917"/>
              <a:ext cx="631641" cy="232912"/>
            </a:xfrm>
            <a:prstGeom prst="rect">
              <a:avLst/>
            </a:prstGeom>
            <a:noFill/>
            <a:ln/>
          </p:spPr>
          <p:txBody>
            <a:bodyPr wrap="square" rtlCol="0" anchor="ctr"/>
            <a:lstStyle/>
            <a:p>
              <a:pPr marL="0" marR="0" lvl="0" indent="0" algn="ctr" defTabSz="914400" rtl="0" eaLnBrk="1" fontAlgn="auto" latinLnBrk="0" hangingPunct="1">
                <a:lnSpc>
                  <a:spcPts val="1358"/>
                </a:lnSpc>
                <a:spcBef>
                  <a:spcPts val="0"/>
                </a:spcBef>
                <a:spcAft>
                  <a:spcPts val="0"/>
                </a:spcAft>
                <a:buClrTx/>
                <a:buSzTx/>
                <a:buFontTx/>
                <a:buNone/>
                <a:tabLst/>
                <a:defRPr/>
              </a:pPr>
              <a:r>
                <a:rPr kumimoji="1" lang="en-US" sz="1000" b="1" i="0" u="none" strike="noStrike" kern="1200" cap="none" spc="-150" normalizeH="0" baseline="0" noProof="0" dirty="0" err="1">
                  <a:ln>
                    <a:noFill/>
                  </a:ln>
                  <a:solidFill>
                    <a:prstClr val="white"/>
                  </a:solidFill>
                  <a:effectLst/>
                  <a:uLnTx/>
                  <a:uFillTx/>
                  <a:ea typeface="游ゴシック" panose="020B0400000000000000" pitchFamily="50" charset="-128"/>
                  <a:cs typeface="+mn-cs"/>
                </a:rPr>
                <a:t>ナレッジ</a:t>
              </a:r>
              <a:endParaRPr kumimoji="1" lang="en-US" sz="1000" b="1" i="0" u="none" strike="noStrike" kern="1200" cap="none" spc="-150" normalizeH="0" baseline="0" noProof="0" dirty="0">
                <a:ln>
                  <a:noFill/>
                </a:ln>
                <a:solidFill>
                  <a:prstClr val="white"/>
                </a:solidFill>
                <a:effectLst/>
                <a:uLnTx/>
                <a:uFillTx/>
                <a:ea typeface="游ゴシック" panose="020B0400000000000000" pitchFamily="50" charset="-128"/>
                <a:cs typeface="+mn-cs"/>
              </a:endParaRPr>
            </a:p>
          </p:txBody>
        </p:sp>
        <p:sp>
          <p:nvSpPr>
            <p:cNvPr id="623" name="Text 110">
              <a:extLst>
                <a:ext uri="{FF2B5EF4-FFF2-40B4-BE49-F238E27FC236}">
                  <a16:creationId xmlns:a16="http://schemas.microsoft.com/office/drawing/2014/main" id="{E50FB160-3639-E08D-98D5-6143813E267A}"/>
                </a:ext>
              </a:extLst>
            </p:cNvPr>
            <p:cNvSpPr/>
            <p:nvPr/>
          </p:nvSpPr>
          <p:spPr>
            <a:xfrm>
              <a:off x="12823038" y="3856139"/>
              <a:ext cx="466105" cy="409170"/>
            </a:xfrm>
            <a:prstGeom prst="rect">
              <a:avLst/>
            </a:prstGeom>
            <a:noFill/>
            <a:ln/>
          </p:spPr>
          <p:txBody>
            <a:bodyPr wrap="square" rtlCol="0" anchor="ctr"/>
            <a:lstStyle/>
            <a:p>
              <a:pPr marL="0" marR="0" lvl="0" indent="0" algn="l" defTabSz="914400" rtl="0" eaLnBrk="1" fontAlgn="auto" latinLnBrk="0" hangingPunct="1">
                <a:lnSpc>
                  <a:spcPts val="2437"/>
                </a:lnSpc>
                <a:spcBef>
                  <a:spcPts val="0"/>
                </a:spcBef>
                <a:spcAft>
                  <a:spcPts val="0"/>
                </a:spcAft>
                <a:buClrTx/>
                <a:buSzTx/>
                <a:buFontTx/>
                <a:buNone/>
                <a:tabLst/>
                <a:defRPr/>
              </a:pPr>
              <a:r>
                <a:rPr kumimoji="1" lang="en-US" sz="15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Zen Kaku Gothic New" pitchFamily="34" charset="-120"/>
                </a:rPr>
                <a:t>DB</a:t>
              </a:r>
              <a:endParaRPr kumimoji="1" lang="en-US" sz="15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sp>
        <p:nvSpPr>
          <p:cNvPr id="625" name="Shape 8">
            <a:extLst>
              <a:ext uri="{FF2B5EF4-FFF2-40B4-BE49-F238E27FC236}">
                <a16:creationId xmlns:a16="http://schemas.microsoft.com/office/drawing/2014/main" id="{6107387C-7511-C09A-A87C-29B6F634B930}"/>
              </a:ext>
            </a:extLst>
          </p:cNvPr>
          <p:cNvSpPr/>
          <p:nvPr/>
        </p:nvSpPr>
        <p:spPr>
          <a:xfrm>
            <a:off x="8608210" y="2654842"/>
            <a:ext cx="1092021" cy="241214"/>
          </a:xfrm>
          <a:prstGeom prst="roundRect">
            <a:avLst>
              <a:gd name="adj" fmla="val 19354"/>
            </a:avLst>
          </a:prstGeom>
          <a:solidFill>
            <a:srgbClr val="0C79D8"/>
          </a:solidFill>
          <a:ln/>
        </p:spPr>
        <p:txBody>
          <a:bodyPr tIns="36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解析</a:t>
            </a:r>
            <a:r>
              <a:rPr kumimoji="1" lang="en-US" altLang="ja-JP"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AI</a:t>
            </a:r>
          </a:p>
        </p:txBody>
      </p:sp>
      <p:sp>
        <p:nvSpPr>
          <p:cNvPr id="627" name="Shape 8">
            <a:extLst>
              <a:ext uri="{FF2B5EF4-FFF2-40B4-BE49-F238E27FC236}">
                <a16:creationId xmlns:a16="http://schemas.microsoft.com/office/drawing/2014/main" id="{79E74188-9448-915D-5C90-ED7C449AF673}"/>
              </a:ext>
            </a:extLst>
          </p:cNvPr>
          <p:cNvSpPr/>
          <p:nvPr/>
        </p:nvSpPr>
        <p:spPr>
          <a:xfrm>
            <a:off x="6402172" y="4524921"/>
            <a:ext cx="1092021" cy="241214"/>
          </a:xfrm>
          <a:prstGeom prst="roundRect">
            <a:avLst>
              <a:gd name="adj" fmla="val 19354"/>
            </a:avLst>
          </a:prstGeom>
          <a:solidFill>
            <a:srgbClr val="0C79D8"/>
          </a:solidFill>
          <a:ln/>
        </p:spPr>
        <p:txBody>
          <a:bodyPr tIns="36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音声認識</a:t>
            </a:r>
            <a:r>
              <a:rPr kumimoji="1" lang="en-US" altLang="ja-JP" sz="1200" b="1" i="0" u="none" strike="noStrike" kern="1200" cap="none" spc="50" normalizeH="0" baseline="0" noProof="0" dirty="0">
                <a:ln>
                  <a:noFill/>
                </a:ln>
                <a:solidFill>
                  <a:prstClr val="white"/>
                </a:solidFill>
                <a:effectLst/>
                <a:uLnTx/>
                <a:uFillTx/>
                <a:ea typeface="游ゴシック" panose="020B0400000000000000" pitchFamily="50" charset="-128"/>
                <a:cs typeface="+mn-cs"/>
              </a:rPr>
              <a:t>AI</a:t>
            </a:r>
          </a:p>
        </p:txBody>
      </p:sp>
      <p:sp>
        <p:nvSpPr>
          <p:cNvPr id="629" name="Shape 8">
            <a:extLst>
              <a:ext uri="{FF2B5EF4-FFF2-40B4-BE49-F238E27FC236}">
                <a16:creationId xmlns:a16="http://schemas.microsoft.com/office/drawing/2014/main" id="{EE8076D1-B583-584B-46D2-C7AFE60A1F5C}"/>
              </a:ext>
            </a:extLst>
          </p:cNvPr>
          <p:cNvSpPr/>
          <p:nvPr/>
        </p:nvSpPr>
        <p:spPr>
          <a:xfrm>
            <a:off x="5255588" y="5881508"/>
            <a:ext cx="1473037" cy="438901"/>
          </a:xfrm>
          <a:prstGeom prst="roundRect">
            <a:avLst>
              <a:gd name="adj" fmla="val 19354"/>
            </a:avLst>
          </a:prstGeom>
          <a:solidFill>
            <a:srgbClr val="BBDCEE"/>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616161"/>
                </a:solidFill>
                <a:effectLst/>
                <a:uLnTx/>
                <a:uFillTx/>
                <a:ea typeface="游ゴシック" panose="020B0400000000000000" pitchFamily="50" charset="-128"/>
                <a:cs typeface="+mn-cs"/>
              </a:rPr>
              <a:t>AI</a:t>
            </a:r>
            <a:r>
              <a:rPr kumimoji="1" lang="ja-JP" alt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rPr>
              <a:t>エージェントが</a:t>
            </a:r>
            <a:endParaRPr kumimoji="1" lang="en-US" altLang="ja-JP" sz="105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616161"/>
                </a:solidFill>
                <a:effectLst/>
                <a:uLnTx/>
                <a:uFillTx/>
                <a:ea typeface="游ゴシック" panose="020B0400000000000000" pitchFamily="50" charset="-128"/>
                <a:cs typeface="+mn-cs"/>
              </a:rPr>
              <a:t>会話した内容を連携</a:t>
            </a:r>
          </a:p>
        </p:txBody>
      </p:sp>
      <p:sp>
        <p:nvSpPr>
          <p:cNvPr id="631" name="Shape 13">
            <a:extLst>
              <a:ext uri="{FF2B5EF4-FFF2-40B4-BE49-F238E27FC236}">
                <a16:creationId xmlns:a16="http://schemas.microsoft.com/office/drawing/2014/main" id="{7C08FC2F-688A-C853-4CB5-0208B0DFB45F}"/>
              </a:ext>
            </a:extLst>
          </p:cNvPr>
          <p:cNvSpPr/>
          <p:nvPr/>
        </p:nvSpPr>
        <p:spPr>
          <a:xfrm rot="5400000">
            <a:off x="9762891" y="4660218"/>
            <a:ext cx="1335667" cy="2393213"/>
          </a:xfrm>
          <a:prstGeom prst="roundRect">
            <a:avLst>
              <a:gd name="adj" fmla="val 15979"/>
            </a:avLst>
          </a:prstGeom>
          <a:solidFill>
            <a:srgbClr val="E4E8F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632" name="Shape 43">
            <a:extLst>
              <a:ext uri="{FF2B5EF4-FFF2-40B4-BE49-F238E27FC236}">
                <a16:creationId xmlns:a16="http://schemas.microsoft.com/office/drawing/2014/main" id="{73C4E396-C161-569E-C057-224CB7C263E8}"/>
              </a:ext>
            </a:extLst>
          </p:cNvPr>
          <p:cNvSpPr/>
          <p:nvPr/>
        </p:nvSpPr>
        <p:spPr>
          <a:xfrm>
            <a:off x="9660448" y="5044438"/>
            <a:ext cx="1968772" cy="410374"/>
          </a:xfrm>
          <a:prstGeom prst="rect">
            <a:avLst/>
          </a:prstGeom>
          <a:solidFill>
            <a:srgbClr val="165391"/>
          </a:solidFill>
          <a:ln/>
        </p:spPr>
        <p:txBody>
          <a:bodyPr tIns="108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150" normalizeH="0" baseline="0" noProof="0" dirty="0" err="1">
                <a:ln>
                  <a:noFill/>
                </a:ln>
                <a:solidFill>
                  <a:srgbClr val="FFFFFF">
                    <a:alpha val="99000"/>
                  </a:srgbClr>
                </a:solidFill>
                <a:effectLst/>
                <a:uLnTx/>
                <a:uFillTx/>
                <a:ea typeface="游ゴシック" panose="020B0400000000000000" pitchFamily="50" charset="-128"/>
                <a:cs typeface="Zen Kaku Gothic New" pitchFamily="34" charset="-120"/>
              </a:rPr>
              <a:t>AI</a:t>
            </a:r>
            <a:r>
              <a:rPr kumimoji="1" lang="en-US" altLang="ja-JP" sz="1600" b="1" i="0" u="none" strike="noStrike" kern="1200" cap="none" spc="0" normalizeH="0" baseline="0" noProof="0" dirty="0" err="1">
                <a:ln>
                  <a:noFill/>
                </a:ln>
                <a:solidFill>
                  <a:srgbClr val="FFFFFF">
                    <a:alpha val="99000"/>
                  </a:srgbClr>
                </a:solidFill>
                <a:effectLst/>
                <a:uLnTx/>
                <a:uFillTx/>
                <a:ea typeface="游ゴシック" panose="020B0400000000000000" pitchFamily="50" charset="-128"/>
                <a:cs typeface="Zen Kaku Gothic New" pitchFamily="34" charset="-120"/>
              </a:rPr>
              <a:t>エージェント</a:t>
            </a:r>
            <a:endParaRPr kumimoji="1" lang="en-US" altLang="ja-JP" sz="16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633" name="Shape 44">
            <a:extLst>
              <a:ext uri="{FF2B5EF4-FFF2-40B4-BE49-F238E27FC236}">
                <a16:creationId xmlns:a16="http://schemas.microsoft.com/office/drawing/2014/main" id="{EAA69620-3786-C0FB-4A30-C07C5E0C5A85}"/>
              </a:ext>
            </a:extLst>
          </p:cNvPr>
          <p:cNvSpPr/>
          <p:nvPr/>
        </p:nvSpPr>
        <p:spPr>
          <a:xfrm>
            <a:off x="9232277" y="5044342"/>
            <a:ext cx="432256" cy="409980"/>
          </a:xfrm>
          <a:prstGeom prst="rect">
            <a:avLst/>
          </a:prstGeom>
          <a:solidFill>
            <a:srgbClr val="13365C"/>
          </a:solidFill>
          <a:ln/>
        </p:spPr>
        <p:txBody>
          <a:bodyPr tIns="720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7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Segoe UI" panose="020B0502040204020203" pitchFamily="34" charset="0"/>
              </a:rPr>
              <a:t>01</a:t>
            </a:r>
            <a:endParaRPr kumimoji="1" lang="en-US" altLang="ja-JP" sz="1700" b="1" i="0" u="none" strike="noStrike" kern="1200" cap="none" spc="0" normalizeH="0" baseline="0" noProof="0" dirty="0">
              <a:ln>
                <a:noFill/>
              </a:ln>
              <a:solidFill>
                <a:prstClr val="black"/>
              </a:solidFill>
              <a:effectLst/>
              <a:uLnTx/>
              <a:uFillTx/>
              <a:ea typeface="游ゴシック" panose="020B0400000000000000" pitchFamily="50"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pic>
        <p:nvPicPr>
          <p:cNvPr id="635" name="図 634">
            <a:extLst>
              <a:ext uri="{FF2B5EF4-FFF2-40B4-BE49-F238E27FC236}">
                <a16:creationId xmlns:a16="http://schemas.microsoft.com/office/drawing/2014/main" id="{06763108-B8EC-19CC-E66B-94A4344822FF}"/>
              </a:ext>
            </a:extLst>
          </p:cNvPr>
          <p:cNvPicPr>
            <a:picLocks noChangeAspect="1"/>
          </p:cNvPicPr>
          <p:nvPr/>
        </p:nvPicPr>
        <p:blipFill>
          <a:blip r:embed="rId19">
            <a:clrChange>
              <a:clrFrom>
                <a:srgbClr val="000000"/>
              </a:clrFrom>
              <a:clrTo>
                <a:srgbClr val="000000">
                  <a:alpha val="0"/>
                </a:srgbClr>
              </a:clrTo>
            </a:clrChange>
          </a:blip>
          <a:stretch>
            <a:fillRect/>
          </a:stretch>
        </p:blipFill>
        <p:spPr>
          <a:xfrm>
            <a:off x="10135629" y="3966281"/>
            <a:ext cx="659351" cy="659351"/>
          </a:xfrm>
          <a:prstGeom prst="rect">
            <a:avLst/>
          </a:prstGeom>
        </p:spPr>
      </p:pic>
      <p:sp>
        <p:nvSpPr>
          <p:cNvPr id="638" name="Shape 56">
            <a:extLst>
              <a:ext uri="{FF2B5EF4-FFF2-40B4-BE49-F238E27FC236}">
                <a16:creationId xmlns:a16="http://schemas.microsoft.com/office/drawing/2014/main" id="{70F8D36A-3F0C-8BF3-1D8F-5EFFED576600}"/>
              </a:ext>
            </a:extLst>
          </p:cNvPr>
          <p:cNvSpPr/>
          <p:nvPr/>
        </p:nvSpPr>
        <p:spPr>
          <a:xfrm>
            <a:off x="9509718" y="5586902"/>
            <a:ext cx="850419" cy="816964"/>
          </a:xfrm>
          <a:prstGeom prst="roundRect">
            <a:avLst>
              <a:gd name="adj" fmla="val 6024"/>
            </a:avLst>
          </a:prstGeom>
          <a:solidFill>
            <a:srgbClr val="FFFFFF"/>
          </a:solidFill>
          <a:ln w="12700">
            <a:solidFill>
              <a:srgbClr val="23ADBF"/>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pic>
        <p:nvPicPr>
          <p:cNvPr id="195" name="図 194">
            <a:extLst>
              <a:ext uri="{FF2B5EF4-FFF2-40B4-BE49-F238E27FC236}">
                <a16:creationId xmlns:a16="http://schemas.microsoft.com/office/drawing/2014/main" id="{2D959B07-117B-3E7B-94CD-52A0DD8041F8}"/>
              </a:ext>
            </a:extLst>
          </p:cNvPr>
          <p:cNvPicPr>
            <a:picLocks noChangeAspect="1"/>
          </p:cNvPicPr>
          <p:nvPr/>
        </p:nvPicPr>
        <p:blipFill>
          <a:blip r:embed="rId20"/>
          <a:srcRect l="12582" t="18266" r="13327" b="18985"/>
          <a:stretch>
            <a:fillRect/>
          </a:stretch>
        </p:blipFill>
        <p:spPr>
          <a:xfrm>
            <a:off x="9597023" y="5761493"/>
            <a:ext cx="649680" cy="550221"/>
          </a:xfrm>
          <a:prstGeom prst="rect">
            <a:avLst/>
          </a:prstGeom>
        </p:spPr>
      </p:pic>
      <p:sp>
        <p:nvSpPr>
          <p:cNvPr id="196" name="Shape 56">
            <a:extLst>
              <a:ext uri="{FF2B5EF4-FFF2-40B4-BE49-F238E27FC236}">
                <a16:creationId xmlns:a16="http://schemas.microsoft.com/office/drawing/2014/main" id="{33672ABA-44DA-1D54-992C-25854E5033AE}"/>
              </a:ext>
            </a:extLst>
          </p:cNvPr>
          <p:cNvSpPr/>
          <p:nvPr/>
        </p:nvSpPr>
        <p:spPr>
          <a:xfrm>
            <a:off x="10575674" y="5602436"/>
            <a:ext cx="850419" cy="816964"/>
          </a:xfrm>
          <a:prstGeom prst="roundRect">
            <a:avLst>
              <a:gd name="adj" fmla="val 6024"/>
            </a:avLst>
          </a:prstGeom>
          <a:solidFill>
            <a:srgbClr val="FFFFFF"/>
          </a:solidFill>
          <a:ln w="12700">
            <a:solidFill>
              <a:srgbClr val="23ADBF"/>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cxnSp>
        <p:nvCxnSpPr>
          <p:cNvPr id="197" name="カギ線コネクタ 643">
            <a:extLst>
              <a:ext uri="{FF2B5EF4-FFF2-40B4-BE49-F238E27FC236}">
                <a16:creationId xmlns:a16="http://schemas.microsoft.com/office/drawing/2014/main" id="{ED7B6568-D7D9-222B-4908-3AD4C291A3B5}"/>
              </a:ext>
            </a:extLst>
          </p:cNvPr>
          <p:cNvCxnSpPr>
            <a:cxnSpLocks/>
            <a:stCxn id="533" idx="3"/>
            <a:endCxn id="631" idx="2"/>
          </p:cNvCxnSpPr>
          <p:nvPr/>
        </p:nvCxnSpPr>
        <p:spPr>
          <a:xfrm>
            <a:off x="8811906" y="5094838"/>
            <a:ext cx="422212" cy="761987"/>
          </a:xfrm>
          <a:prstGeom prst="bentConnector3">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98" name="図 197">
            <a:extLst>
              <a:ext uri="{FF2B5EF4-FFF2-40B4-BE49-F238E27FC236}">
                <a16:creationId xmlns:a16="http://schemas.microsoft.com/office/drawing/2014/main" id="{1AB94591-15D5-90C4-B131-FA0111494935}"/>
              </a:ext>
            </a:extLst>
          </p:cNvPr>
          <p:cNvPicPr>
            <a:picLocks noChangeAspect="1"/>
          </p:cNvPicPr>
          <p:nvPr/>
        </p:nvPicPr>
        <p:blipFill>
          <a:blip r:embed="rId21"/>
          <a:srcRect l="11975" t="21073" r="11931" b="18788"/>
          <a:stretch>
            <a:fillRect/>
          </a:stretch>
        </p:blipFill>
        <p:spPr>
          <a:xfrm>
            <a:off x="10690039" y="5787867"/>
            <a:ext cx="625491" cy="494341"/>
          </a:xfrm>
          <a:prstGeom prst="rect">
            <a:avLst/>
          </a:prstGeom>
        </p:spPr>
      </p:pic>
      <p:sp>
        <p:nvSpPr>
          <p:cNvPr id="199" name="Text 73">
            <a:extLst>
              <a:ext uri="{FF2B5EF4-FFF2-40B4-BE49-F238E27FC236}">
                <a16:creationId xmlns:a16="http://schemas.microsoft.com/office/drawing/2014/main" id="{9F1C85CF-1F79-66AE-ECBD-30BF7EAB2AD6}"/>
              </a:ext>
            </a:extLst>
          </p:cNvPr>
          <p:cNvSpPr/>
          <p:nvPr/>
        </p:nvSpPr>
        <p:spPr>
          <a:xfrm>
            <a:off x="9891660" y="4567562"/>
            <a:ext cx="1206609" cy="254658"/>
          </a:xfrm>
          <a:prstGeom prst="rect">
            <a:avLst/>
          </a:prstGeom>
          <a:noFill/>
          <a:ln/>
        </p:spPr>
        <p:txBody>
          <a:bodyPr wrap="square" rtlCol="0" anchor="ctr"/>
          <a:lstStyle/>
          <a:p>
            <a:pPr marL="0" marR="0" lvl="0" indent="0" algn="ctr" defTabSz="914400" rtl="0" eaLnBrk="1" fontAlgn="auto" latinLnBrk="0" hangingPunct="1">
              <a:lnSpc>
                <a:spcPts val="1018"/>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7C97B0"/>
                </a:solidFill>
                <a:effectLst/>
                <a:uLnTx/>
                <a:uFillTx/>
                <a:ea typeface="游ゴシック" panose="020B0400000000000000" pitchFamily="50" charset="-128"/>
                <a:cs typeface="+mn-cs"/>
              </a:rPr>
              <a:t>経営者・管理者</a:t>
            </a:r>
            <a:endParaRPr kumimoji="1" lang="en-US" sz="1100" b="1" i="0" u="none" strike="noStrike" kern="1200" cap="none" spc="0" normalizeH="0" baseline="0" noProof="0" dirty="0">
              <a:ln>
                <a:noFill/>
              </a:ln>
              <a:solidFill>
                <a:srgbClr val="7C97B0"/>
              </a:solidFill>
              <a:effectLst/>
              <a:uLnTx/>
              <a:uFillTx/>
              <a:ea typeface="游ゴシック" panose="020B0400000000000000" pitchFamily="50" charset="-128"/>
              <a:cs typeface="+mn-cs"/>
            </a:endParaRPr>
          </a:p>
        </p:txBody>
      </p:sp>
      <p:grpSp>
        <p:nvGrpSpPr>
          <p:cNvPr id="9" name="グループ化 8">
            <a:extLst>
              <a:ext uri="{FF2B5EF4-FFF2-40B4-BE49-F238E27FC236}">
                <a16:creationId xmlns:a16="http://schemas.microsoft.com/office/drawing/2014/main" id="{E4586CD2-7541-9808-5DA8-96C2063430AE}"/>
              </a:ext>
            </a:extLst>
          </p:cNvPr>
          <p:cNvGrpSpPr/>
          <p:nvPr/>
        </p:nvGrpSpPr>
        <p:grpSpPr>
          <a:xfrm>
            <a:off x="5044045" y="1330657"/>
            <a:ext cx="1172074" cy="393928"/>
            <a:chOff x="5099715" y="771525"/>
            <a:chExt cx="1565735" cy="438901"/>
          </a:xfrm>
        </p:grpSpPr>
        <p:sp>
          <p:nvSpPr>
            <p:cNvPr id="6" name="四角形: 角を丸くする 5">
              <a:extLst>
                <a:ext uri="{FF2B5EF4-FFF2-40B4-BE49-F238E27FC236}">
                  <a16:creationId xmlns:a16="http://schemas.microsoft.com/office/drawing/2014/main" id="{C434CC28-144B-2F44-A195-F6128CF4C5AE}"/>
                </a:ext>
              </a:extLst>
            </p:cNvPr>
            <p:cNvSpPr/>
            <p:nvPr/>
          </p:nvSpPr>
          <p:spPr>
            <a:xfrm>
              <a:off x="5099715" y="771525"/>
              <a:ext cx="1565735" cy="438901"/>
            </a:xfrm>
            <a:prstGeom prst="roundRect">
              <a:avLst/>
            </a:prstGeom>
            <a:solidFill>
              <a:schemeClr val="accent2">
                <a:lumMod val="20000"/>
                <a:lumOff val="80000"/>
              </a:schemeClr>
            </a:solidFill>
            <a:ln>
              <a:solidFill>
                <a:schemeClr val="accent2">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404DB22-B729-0834-4F2D-05D7693D20B3}"/>
                </a:ext>
              </a:extLst>
            </p:cNvPr>
            <p:cNvGrpSpPr/>
            <p:nvPr/>
          </p:nvGrpSpPr>
          <p:grpSpPr>
            <a:xfrm>
              <a:off x="5113531" y="798013"/>
              <a:ext cx="1484637" cy="367853"/>
              <a:chOff x="7554176" y="1559332"/>
              <a:chExt cx="1653324" cy="475541"/>
            </a:xfrm>
          </p:grpSpPr>
          <p:pic>
            <p:nvPicPr>
              <p:cNvPr id="4" name="図 3">
                <a:extLst>
                  <a:ext uri="{FF2B5EF4-FFF2-40B4-BE49-F238E27FC236}">
                    <a16:creationId xmlns:a16="http://schemas.microsoft.com/office/drawing/2014/main" id="{752FFDED-915B-A0F2-5815-C133AD48A990}"/>
                  </a:ext>
                </a:extLst>
              </p:cNvPr>
              <p:cNvPicPr>
                <a:picLocks noChangeAspect="1"/>
              </p:cNvPicPr>
              <p:nvPr/>
            </p:nvPicPr>
            <p:blipFill>
              <a:blip r:embed="rId22">
                <a:clrChange>
                  <a:clrFrom>
                    <a:srgbClr val="FFFFFF"/>
                  </a:clrFrom>
                  <a:clrTo>
                    <a:srgbClr val="FFFFFF">
                      <a:alpha val="0"/>
                    </a:srgbClr>
                  </a:clrTo>
                </a:clrChange>
              </a:blip>
              <a:srcRect t="66548"/>
              <a:stretch>
                <a:fillRect/>
              </a:stretch>
            </p:blipFill>
            <p:spPr>
              <a:xfrm>
                <a:off x="8055826" y="1630604"/>
                <a:ext cx="1151674" cy="404269"/>
              </a:xfrm>
              <a:prstGeom prst="rect">
                <a:avLst/>
              </a:prstGeom>
            </p:spPr>
          </p:pic>
          <p:pic>
            <p:nvPicPr>
              <p:cNvPr id="5" name="図 4">
                <a:extLst>
                  <a:ext uri="{FF2B5EF4-FFF2-40B4-BE49-F238E27FC236}">
                    <a16:creationId xmlns:a16="http://schemas.microsoft.com/office/drawing/2014/main" id="{20315B71-55B2-4CA7-3D01-F0B33F5E25AB}"/>
                  </a:ext>
                </a:extLst>
              </p:cNvPr>
              <p:cNvPicPr>
                <a:picLocks noChangeAspect="1"/>
              </p:cNvPicPr>
              <p:nvPr/>
            </p:nvPicPr>
            <p:blipFill>
              <a:blip r:embed="rId22">
                <a:clrChange>
                  <a:clrFrom>
                    <a:srgbClr val="FFFFFF"/>
                  </a:clrFrom>
                  <a:clrTo>
                    <a:srgbClr val="FFFFFF">
                      <a:alpha val="0"/>
                    </a:srgbClr>
                  </a:clrTo>
                </a:clrChange>
              </a:blip>
              <a:srcRect b="34906"/>
              <a:stretch>
                <a:fillRect/>
              </a:stretch>
            </p:blipFill>
            <p:spPr>
              <a:xfrm>
                <a:off x="7554176" y="1559332"/>
                <a:ext cx="650157" cy="444093"/>
              </a:xfrm>
              <a:prstGeom prst="rect">
                <a:avLst/>
              </a:prstGeom>
            </p:spPr>
          </p:pic>
        </p:grpSp>
      </p:grpSp>
      <p:grpSp>
        <p:nvGrpSpPr>
          <p:cNvPr id="8" name="グループ化 7">
            <a:extLst>
              <a:ext uri="{FF2B5EF4-FFF2-40B4-BE49-F238E27FC236}">
                <a16:creationId xmlns:a16="http://schemas.microsoft.com/office/drawing/2014/main" id="{4EF4437B-F43E-1E8C-4CCB-D76DFBA2EC19}"/>
              </a:ext>
            </a:extLst>
          </p:cNvPr>
          <p:cNvGrpSpPr/>
          <p:nvPr/>
        </p:nvGrpSpPr>
        <p:grpSpPr>
          <a:xfrm>
            <a:off x="6208655" y="3559198"/>
            <a:ext cx="1959844" cy="364803"/>
            <a:chOff x="5446115" y="3146567"/>
            <a:chExt cx="2312756" cy="449024"/>
          </a:xfrm>
        </p:grpSpPr>
        <p:sp>
          <p:nvSpPr>
            <p:cNvPr id="7" name="四角形: 角を丸くする 6">
              <a:extLst>
                <a:ext uri="{FF2B5EF4-FFF2-40B4-BE49-F238E27FC236}">
                  <a16:creationId xmlns:a16="http://schemas.microsoft.com/office/drawing/2014/main" id="{7DA3C467-A728-208C-90F0-EAAEF491D220}"/>
                </a:ext>
              </a:extLst>
            </p:cNvPr>
            <p:cNvSpPr/>
            <p:nvPr/>
          </p:nvSpPr>
          <p:spPr>
            <a:xfrm>
              <a:off x="5479444" y="3147269"/>
              <a:ext cx="2279427" cy="438901"/>
            </a:xfrm>
            <a:prstGeom prst="roundRect">
              <a:avLst/>
            </a:prstGeom>
            <a:solidFill>
              <a:schemeClr val="accent2">
                <a:lumMod val="20000"/>
                <a:lumOff val="80000"/>
              </a:schemeClr>
            </a:solidFill>
            <a:ln>
              <a:solidFill>
                <a:schemeClr val="accent2">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descr="ロゴ&#10;&#10;AI 生成コンテンツは誤りを含む可能性があります。">
              <a:extLst>
                <a:ext uri="{FF2B5EF4-FFF2-40B4-BE49-F238E27FC236}">
                  <a16:creationId xmlns:a16="http://schemas.microsoft.com/office/drawing/2014/main" id="{7C9FF5A7-B4D8-9025-ADF5-7F6C3768CA57}"/>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5446115" y="3146567"/>
              <a:ext cx="2307984" cy="449024"/>
            </a:xfrm>
            <a:prstGeom prst="rect">
              <a:avLst/>
            </a:prstGeom>
          </p:spPr>
        </p:pic>
      </p:grpSp>
      <p:sp>
        <p:nvSpPr>
          <p:cNvPr id="10" name="テキスト ボックス 9">
            <a:extLst>
              <a:ext uri="{FF2B5EF4-FFF2-40B4-BE49-F238E27FC236}">
                <a16:creationId xmlns:a16="http://schemas.microsoft.com/office/drawing/2014/main" id="{7EAF7B48-F7C8-8AC2-B42D-23BF1DCDC8D5}"/>
              </a:ext>
            </a:extLst>
          </p:cNvPr>
          <p:cNvSpPr txBox="1"/>
          <p:nvPr/>
        </p:nvSpPr>
        <p:spPr>
          <a:xfrm>
            <a:off x="161698" y="687319"/>
            <a:ext cx="11340020" cy="666336"/>
          </a:xfrm>
          <a:prstGeom prst="rect">
            <a:avLst/>
          </a:prstGeom>
          <a:noFill/>
        </p:spPr>
        <p:txBody>
          <a:bodyPr wrap="square" rtlCol="0">
            <a:spAutoFit/>
          </a:bodyPr>
          <a:lstStyle/>
          <a:p>
            <a:pPr marL="0" marR="0" lvl="0" indent="0" algn="l" defTabSz="914400" rtl="0" eaLnBrk="1" fontAlgn="auto" latinLnBrk="0" hangingPunct="1">
              <a:lnSpc>
                <a:spcPts val="226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将来、</a:t>
            </a:r>
            <a:r>
              <a:rPr kumimoji="1" lang="en-US" altLang="ja-JP"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AI</a:t>
            </a: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エージェントが幅広い問合せに対応し、全ての応対をテキスト化・要約したうえで、活用していくコンタクトセンター像に変化すると考えています。</a:t>
            </a:r>
          </a:p>
        </p:txBody>
      </p:sp>
      <p:grpSp>
        <p:nvGrpSpPr>
          <p:cNvPr id="18" name="グループ化 17">
            <a:extLst>
              <a:ext uri="{FF2B5EF4-FFF2-40B4-BE49-F238E27FC236}">
                <a16:creationId xmlns:a16="http://schemas.microsoft.com/office/drawing/2014/main" id="{83FF833C-F6A0-E36E-BDEC-7C3E76B79D9A}"/>
              </a:ext>
            </a:extLst>
          </p:cNvPr>
          <p:cNvGrpSpPr/>
          <p:nvPr/>
        </p:nvGrpSpPr>
        <p:grpSpPr>
          <a:xfrm>
            <a:off x="57613" y="5569814"/>
            <a:ext cx="3683662" cy="866804"/>
            <a:chOff x="504554" y="4955045"/>
            <a:chExt cx="3683662" cy="866804"/>
          </a:xfrm>
        </p:grpSpPr>
        <p:grpSp>
          <p:nvGrpSpPr>
            <p:cNvPr id="22" name="グループ化 21">
              <a:extLst>
                <a:ext uri="{FF2B5EF4-FFF2-40B4-BE49-F238E27FC236}">
                  <a16:creationId xmlns:a16="http://schemas.microsoft.com/office/drawing/2014/main" id="{56756D7B-5883-BE1B-3E17-D83A2A65D121}"/>
                </a:ext>
              </a:extLst>
            </p:cNvPr>
            <p:cNvGrpSpPr/>
            <p:nvPr/>
          </p:nvGrpSpPr>
          <p:grpSpPr>
            <a:xfrm>
              <a:off x="551352" y="4959593"/>
              <a:ext cx="238193" cy="845843"/>
              <a:chOff x="551352" y="4959593"/>
              <a:chExt cx="238193" cy="845843"/>
            </a:xfrm>
          </p:grpSpPr>
          <p:sp>
            <p:nvSpPr>
              <p:cNvPr id="40" name="Shape 47">
                <a:extLst>
                  <a:ext uri="{FF2B5EF4-FFF2-40B4-BE49-F238E27FC236}">
                    <a16:creationId xmlns:a16="http://schemas.microsoft.com/office/drawing/2014/main" id="{661A85A7-3D63-AF46-5F2F-73A7E18A6659}"/>
                  </a:ext>
                </a:extLst>
              </p:cNvPr>
              <p:cNvSpPr/>
              <p:nvPr/>
            </p:nvSpPr>
            <p:spPr>
              <a:xfrm>
                <a:off x="551352" y="5257249"/>
                <a:ext cx="235812" cy="235812"/>
              </a:xfrm>
              <a:prstGeom prst="rect">
                <a:avLst/>
              </a:prstGeom>
              <a:solidFill>
                <a:srgbClr val="13365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1" name="Shape 48">
                <a:extLst>
                  <a:ext uri="{FF2B5EF4-FFF2-40B4-BE49-F238E27FC236}">
                    <a16:creationId xmlns:a16="http://schemas.microsoft.com/office/drawing/2014/main" id="{B6CE5600-6D6E-93FD-4769-8CCA2D851417}"/>
                  </a:ext>
                </a:extLst>
              </p:cNvPr>
              <p:cNvSpPr/>
              <p:nvPr/>
            </p:nvSpPr>
            <p:spPr>
              <a:xfrm>
                <a:off x="551352" y="5569624"/>
                <a:ext cx="235812" cy="235812"/>
              </a:xfrm>
              <a:prstGeom prst="rect">
                <a:avLst/>
              </a:prstGeom>
              <a:solidFill>
                <a:srgbClr val="13365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2" name="Shape 47">
                <a:extLst>
                  <a:ext uri="{FF2B5EF4-FFF2-40B4-BE49-F238E27FC236}">
                    <a16:creationId xmlns:a16="http://schemas.microsoft.com/office/drawing/2014/main" id="{8AB954AB-ED5B-BE9F-AE57-6B8F0AB2CFAB}"/>
                  </a:ext>
                </a:extLst>
              </p:cNvPr>
              <p:cNvSpPr/>
              <p:nvPr/>
            </p:nvSpPr>
            <p:spPr>
              <a:xfrm>
                <a:off x="553733" y="4959593"/>
                <a:ext cx="235812" cy="235812"/>
              </a:xfrm>
              <a:prstGeom prst="rect">
                <a:avLst/>
              </a:prstGeom>
              <a:solidFill>
                <a:srgbClr val="13365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grpSp>
          <p:nvGrpSpPr>
            <p:cNvPr id="23" name="グループ化 22">
              <a:extLst>
                <a:ext uri="{FF2B5EF4-FFF2-40B4-BE49-F238E27FC236}">
                  <a16:creationId xmlns:a16="http://schemas.microsoft.com/office/drawing/2014/main" id="{AD667128-443B-BA0E-2075-43D92B7EA440}"/>
                </a:ext>
              </a:extLst>
            </p:cNvPr>
            <p:cNvGrpSpPr/>
            <p:nvPr/>
          </p:nvGrpSpPr>
          <p:grpSpPr>
            <a:xfrm>
              <a:off x="504554" y="4955045"/>
              <a:ext cx="3683662" cy="866804"/>
              <a:chOff x="505568" y="4950256"/>
              <a:chExt cx="3683662" cy="866804"/>
            </a:xfrm>
          </p:grpSpPr>
          <p:sp>
            <p:nvSpPr>
              <p:cNvPr id="24" name="Text 85">
                <a:extLst>
                  <a:ext uri="{FF2B5EF4-FFF2-40B4-BE49-F238E27FC236}">
                    <a16:creationId xmlns:a16="http://schemas.microsoft.com/office/drawing/2014/main" id="{5001D01B-6990-7D4F-5D34-4DC7ED463D70}"/>
                  </a:ext>
                </a:extLst>
              </p:cNvPr>
              <p:cNvSpPr/>
              <p:nvPr/>
            </p:nvSpPr>
            <p:spPr>
              <a:xfrm>
                <a:off x="726095" y="5571558"/>
                <a:ext cx="2962435" cy="245502"/>
              </a:xfrm>
              <a:prstGeom prst="rect">
                <a:avLst/>
              </a:prstGeom>
              <a:noFill/>
              <a:ln/>
            </p:spPr>
            <p:txBody>
              <a:bodyPr wrap="square" rtlCol="0" anchor="ctr"/>
              <a:lstStyle/>
              <a:p>
                <a:pPr marL="0" marR="0" lvl="0" indent="0" algn="l" defTabSz="914400" rtl="0" eaLnBrk="1" fontAlgn="auto" latinLnBrk="0" hangingPunct="1">
                  <a:lnSpc>
                    <a:spcPts val="1435"/>
                  </a:lnSpc>
                  <a:spcBef>
                    <a:spcPts val="0"/>
                  </a:spcBef>
                  <a:spcAft>
                    <a:spcPts val="0"/>
                  </a:spcAft>
                  <a:buClrTx/>
                  <a:buSzTx/>
                  <a:buFontTx/>
                  <a:buNone/>
                  <a:tabLst/>
                  <a:defRPr/>
                </a:pPr>
                <a:r>
                  <a:rPr kumimoji="1" lang="en-US" sz="1200" b="1" i="0" u="none" strike="noStrike" kern="1200" cap="none" spc="0" normalizeH="0" baseline="0" noProof="0" dirty="0" err="1">
                    <a:ln>
                      <a:noFill/>
                    </a:ln>
                    <a:solidFill>
                      <a:srgbClr val="545A61">
                        <a:alpha val="99000"/>
                      </a:srgbClr>
                    </a:solidFill>
                    <a:effectLst/>
                    <a:uLnTx/>
                    <a:uFillTx/>
                    <a:ea typeface="游ゴシック" panose="020B0400000000000000" pitchFamily="50" charset="-128"/>
                    <a:cs typeface="Zen Kaku Gothic New" pitchFamily="34" charset="-120"/>
                  </a:rPr>
                  <a:t>ナレッジセンタ</a:t>
                </a:r>
                <a:r>
                  <a:rPr kumimoji="1" lang="en-US" sz="1200" b="1" i="0" u="none" strike="noStrike" kern="1200" cap="none" spc="0" normalizeH="0" baseline="0" noProof="0" dirty="0">
                    <a:ln>
                      <a:noFill/>
                    </a:ln>
                    <a:solidFill>
                      <a:srgbClr val="545A61">
                        <a:alpha val="99000"/>
                      </a:srgbClr>
                    </a:solidFill>
                    <a:effectLst/>
                    <a:uLnTx/>
                    <a:uFillTx/>
                    <a:ea typeface="游ゴシック" panose="020B0400000000000000" pitchFamily="50" charset="-128"/>
                    <a:cs typeface="Zen Kaku Gothic New" pitchFamily="34" charset="-120"/>
                  </a:rPr>
                  <a:t>ー</a:t>
                </a:r>
                <a:r>
                  <a:rPr kumimoji="1" lang="ja-JP" altLang="en-US" sz="1200" b="1" i="0" u="none" strike="noStrike" kern="1200" cap="none" spc="0" normalizeH="0" baseline="0" noProof="0" dirty="0">
                    <a:ln>
                      <a:noFill/>
                    </a:ln>
                    <a:solidFill>
                      <a:srgbClr val="545A61">
                        <a:alpha val="99000"/>
                      </a:srgbClr>
                    </a:solidFill>
                    <a:effectLst/>
                    <a:uLnTx/>
                    <a:uFillTx/>
                    <a:ea typeface="游ゴシック" panose="020B0400000000000000" pitchFamily="50" charset="-128"/>
                    <a:cs typeface="Zen Kaku Gothic New" pitchFamily="34" charset="-120"/>
                  </a:rPr>
                  <a:t>で最新の情報に整理</a:t>
                </a:r>
                <a:endParaRPr kumimoji="1" lang="en-US" sz="12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26" name="Text 86">
                <a:extLst>
                  <a:ext uri="{FF2B5EF4-FFF2-40B4-BE49-F238E27FC236}">
                    <a16:creationId xmlns:a16="http://schemas.microsoft.com/office/drawing/2014/main" id="{24C5F649-7702-D3E2-0A39-5D6F934836B0}"/>
                  </a:ext>
                </a:extLst>
              </p:cNvPr>
              <p:cNvSpPr/>
              <p:nvPr/>
            </p:nvSpPr>
            <p:spPr>
              <a:xfrm>
                <a:off x="726095" y="5261684"/>
                <a:ext cx="3146184" cy="245502"/>
              </a:xfrm>
              <a:prstGeom prst="rect">
                <a:avLst/>
              </a:prstGeom>
              <a:noFill/>
              <a:ln/>
            </p:spPr>
            <p:txBody>
              <a:bodyPr wrap="square" rtlCol="0" anchor="ctr"/>
              <a:lstStyle/>
              <a:p>
                <a:pPr marL="0" marR="0" lvl="0" indent="0" algn="l" defTabSz="914400" rtl="0" eaLnBrk="1" fontAlgn="auto" latinLnBrk="0" hangingPunct="1">
                  <a:lnSpc>
                    <a:spcPts val="1435"/>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545A61">
                        <a:alpha val="99000"/>
                      </a:srgbClr>
                    </a:solidFill>
                    <a:effectLst/>
                    <a:uLnTx/>
                    <a:uFillTx/>
                    <a:ea typeface="游ゴシック" panose="020B0400000000000000" pitchFamily="50" charset="-128"/>
                    <a:cs typeface="Zen Kaku Gothic New" pitchFamily="34" charset="-120"/>
                  </a:rPr>
                  <a:t>会話内容は全て要約しCRMに保存</a:t>
                </a:r>
                <a:endParaRPr kumimoji="1" lang="en-US" sz="12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28" name="Text 87">
                <a:extLst>
                  <a:ext uri="{FF2B5EF4-FFF2-40B4-BE49-F238E27FC236}">
                    <a16:creationId xmlns:a16="http://schemas.microsoft.com/office/drawing/2014/main" id="{D671735A-2368-E275-A524-3FF9B77D54A2}"/>
                  </a:ext>
                </a:extLst>
              </p:cNvPr>
              <p:cNvSpPr/>
              <p:nvPr/>
            </p:nvSpPr>
            <p:spPr>
              <a:xfrm>
                <a:off x="733732" y="4950256"/>
                <a:ext cx="3455498" cy="245502"/>
              </a:xfrm>
              <a:prstGeom prst="rect">
                <a:avLst/>
              </a:prstGeom>
              <a:noFill/>
              <a:ln/>
            </p:spPr>
            <p:txBody>
              <a:bodyPr wrap="square" rtlCol="0" anchor="ctr"/>
              <a:lstStyle/>
              <a:p>
                <a:pPr marL="0" marR="0" lvl="0" indent="0" algn="l" defTabSz="914400" rtl="0" eaLnBrk="1" fontAlgn="auto" latinLnBrk="0" hangingPunct="1">
                  <a:lnSpc>
                    <a:spcPts val="1435"/>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545A61">
                        <a:alpha val="99000"/>
                      </a:srgbClr>
                    </a:solidFill>
                    <a:effectLst/>
                    <a:uLnTx/>
                    <a:uFillTx/>
                    <a:ea typeface="游ゴシック" panose="020B0400000000000000" pitchFamily="50" charset="-128"/>
                    <a:cs typeface="Zen Kaku Gothic New" pitchFamily="34" charset="-120"/>
                  </a:rPr>
                  <a:t>AIエージェントが幅広い問合せに対応</a:t>
                </a:r>
                <a:endParaRPr kumimoji="1" lang="en-US" sz="12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35B146A1-5B84-A010-D5DA-8FA92D166689}"/>
                  </a:ext>
                </a:extLst>
              </p:cNvPr>
              <p:cNvSpPr txBox="1"/>
              <p:nvPr/>
            </p:nvSpPr>
            <p:spPr>
              <a:xfrm>
                <a:off x="505568" y="4959593"/>
                <a:ext cx="33214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Segoe UI" panose="020B0502040204020203" pitchFamily="34" charset="0"/>
                  </a:rPr>
                  <a:t>01</a:t>
                </a:r>
                <a:endParaRPr kumimoji="1" lang="en-US" altLang="ja-JP" sz="1000" b="1" i="0" u="none" strike="noStrike" kern="1200" cap="none" spc="0" normalizeH="0" baseline="0" noProof="0" dirty="0">
                  <a:ln>
                    <a:noFill/>
                  </a:ln>
                  <a:solidFill>
                    <a:prstClr val="black"/>
                  </a:solidFill>
                  <a:effectLst/>
                  <a:uLnTx/>
                  <a:uFillTx/>
                  <a:ea typeface="游ゴシック" panose="020B0400000000000000" pitchFamily="50" charset="-128"/>
                  <a:cs typeface="Segoe UI" panose="020B0502040204020203" pitchFamily="34" charset="0"/>
                </a:endParaRPr>
              </a:p>
            </p:txBody>
          </p:sp>
          <p:sp>
            <p:nvSpPr>
              <p:cNvPr id="37" name="テキスト ボックス 36">
                <a:extLst>
                  <a:ext uri="{FF2B5EF4-FFF2-40B4-BE49-F238E27FC236}">
                    <a16:creationId xmlns:a16="http://schemas.microsoft.com/office/drawing/2014/main" id="{BD7638C4-ABED-1C01-610D-7C5A2179B6D0}"/>
                  </a:ext>
                </a:extLst>
              </p:cNvPr>
              <p:cNvSpPr txBox="1"/>
              <p:nvPr/>
            </p:nvSpPr>
            <p:spPr>
              <a:xfrm>
                <a:off x="505568" y="5253677"/>
                <a:ext cx="33214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Segoe UI" panose="020B0502040204020203" pitchFamily="34" charset="0"/>
                  </a:rPr>
                  <a:t>02</a:t>
                </a:r>
                <a:endParaRPr kumimoji="1" lang="en-US" altLang="ja-JP" sz="1000" b="1" i="0" u="none" strike="noStrike" kern="1200" cap="none" spc="0" normalizeH="0" baseline="0" noProof="0" dirty="0">
                  <a:ln>
                    <a:noFill/>
                  </a:ln>
                  <a:solidFill>
                    <a:prstClr val="black"/>
                  </a:solidFill>
                  <a:effectLst/>
                  <a:uLnTx/>
                  <a:uFillTx/>
                  <a:ea typeface="游ゴシック" panose="020B0400000000000000" pitchFamily="50" charset="-128"/>
                  <a:cs typeface="Segoe UI" panose="020B0502040204020203" pitchFamily="34" charset="0"/>
                </a:endParaRPr>
              </a:p>
            </p:txBody>
          </p:sp>
          <p:sp>
            <p:nvSpPr>
              <p:cNvPr id="39" name="テキスト ボックス 38">
                <a:extLst>
                  <a:ext uri="{FF2B5EF4-FFF2-40B4-BE49-F238E27FC236}">
                    <a16:creationId xmlns:a16="http://schemas.microsoft.com/office/drawing/2014/main" id="{86E01C97-FC9D-C748-1DC4-FFE020619C09}"/>
                  </a:ext>
                </a:extLst>
              </p:cNvPr>
              <p:cNvSpPr txBox="1"/>
              <p:nvPr/>
            </p:nvSpPr>
            <p:spPr>
              <a:xfrm>
                <a:off x="505568" y="5559271"/>
                <a:ext cx="33214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FFFF">
                        <a:alpha val="99000"/>
                      </a:srgbClr>
                    </a:solidFill>
                    <a:effectLst/>
                    <a:uLnTx/>
                    <a:uFillTx/>
                    <a:ea typeface="游ゴシック" panose="020B0400000000000000" pitchFamily="50" charset="-128"/>
                    <a:cs typeface="Segoe UI" panose="020B0502040204020203" pitchFamily="34" charset="0"/>
                  </a:rPr>
                  <a:t>03</a:t>
                </a:r>
                <a:endParaRPr kumimoji="1" lang="en-US" altLang="ja-JP" sz="1000" b="1" i="0" u="none" strike="noStrike" kern="1200" cap="none" spc="0" normalizeH="0" baseline="0" noProof="0" dirty="0">
                  <a:ln>
                    <a:noFill/>
                  </a:ln>
                  <a:solidFill>
                    <a:prstClr val="black"/>
                  </a:solidFill>
                  <a:effectLst/>
                  <a:uLnTx/>
                  <a:uFillTx/>
                  <a:ea typeface="游ゴシック" panose="020B0400000000000000" pitchFamily="50" charset="-128"/>
                  <a:cs typeface="Segoe UI" panose="020B0502040204020203" pitchFamily="34" charset="0"/>
                </a:endParaRPr>
              </a:p>
            </p:txBody>
          </p:sp>
        </p:grpSp>
      </p:grpSp>
      <p:grpSp>
        <p:nvGrpSpPr>
          <p:cNvPr id="12" name="グループ化 11">
            <a:extLst>
              <a:ext uri="{FF2B5EF4-FFF2-40B4-BE49-F238E27FC236}">
                <a16:creationId xmlns:a16="http://schemas.microsoft.com/office/drawing/2014/main" id="{6DD5A7D2-4325-EBFC-172F-DC164C6753E0}"/>
              </a:ext>
            </a:extLst>
          </p:cNvPr>
          <p:cNvGrpSpPr/>
          <p:nvPr/>
        </p:nvGrpSpPr>
        <p:grpSpPr>
          <a:xfrm>
            <a:off x="11059815" y="4766134"/>
            <a:ext cx="1077252" cy="350487"/>
            <a:chOff x="5099715" y="771525"/>
            <a:chExt cx="1565735" cy="438901"/>
          </a:xfrm>
        </p:grpSpPr>
        <p:sp>
          <p:nvSpPr>
            <p:cNvPr id="13" name="四角形: 角を丸くする 12">
              <a:extLst>
                <a:ext uri="{FF2B5EF4-FFF2-40B4-BE49-F238E27FC236}">
                  <a16:creationId xmlns:a16="http://schemas.microsoft.com/office/drawing/2014/main" id="{B850B4DB-6E21-0F8F-0034-CC2E00D4EBFC}"/>
                </a:ext>
              </a:extLst>
            </p:cNvPr>
            <p:cNvSpPr/>
            <p:nvPr/>
          </p:nvSpPr>
          <p:spPr>
            <a:xfrm>
              <a:off x="5099715" y="771525"/>
              <a:ext cx="1565735" cy="438901"/>
            </a:xfrm>
            <a:prstGeom prst="roundRect">
              <a:avLst/>
            </a:prstGeom>
            <a:solidFill>
              <a:schemeClr val="accent2">
                <a:lumMod val="20000"/>
                <a:lumOff val="80000"/>
              </a:schemeClr>
            </a:solidFill>
            <a:ln>
              <a:solidFill>
                <a:schemeClr val="accent2">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67AE3A61-161D-CEB9-2508-C0762E7FE3A8}"/>
                </a:ext>
              </a:extLst>
            </p:cNvPr>
            <p:cNvGrpSpPr/>
            <p:nvPr/>
          </p:nvGrpSpPr>
          <p:grpSpPr>
            <a:xfrm>
              <a:off x="5113531" y="798013"/>
              <a:ext cx="1484637" cy="367853"/>
              <a:chOff x="7554176" y="1559332"/>
              <a:chExt cx="1653324" cy="475541"/>
            </a:xfrm>
          </p:grpSpPr>
          <p:pic>
            <p:nvPicPr>
              <p:cNvPr id="15" name="図 14">
                <a:extLst>
                  <a:ext uri="{FF2B5EF4-FFF2-40B4-BE49-F238E27FC236}">
                    <a16:creationId xmlns:a16="http://schemas.microsoft.com/office/drawing/2014/main" id="{6209730C-AD45-3F63-764B-22067597DA4F}"/>
                  </a:ext>
                </a:extLst>
              </p:cNvPr>
              <p:cNvPicPr>
                <a:picLocks noChangeAspect="1"/>
              </p:cNvPicPr>
              <p:nvPr/>
            </p:nvPicPr>
            <p:blipFill>
              <a:blip r:embed="rId22">
                <a:clrChange>
                  <a:clrFrom>
                    <a:srgbClr val="FFFFFF"/>
                  </a:clrFrom>
                  <a:clrTo>
                    <a:srgbClr val="FFFFFF">
                      <a:alpha val="0"/>
                    </a:srgbClr>
                  </a:clrTo>
                </a:clrChange>
              </a:blip>
              <a:srcRect t="66548"/>
              <a:stretch>
                <a:fillRect/>
              </a:stretch>
            </p:blipFill>
            <p:spPr>
              <a:xfrm>
                <a:off x="8055826" y="1630604"/>
                <a:ext cx="1151674" cy="404269"/>
              </a:xfrm>
              <a:prstGeom prst="rect">
                <a:avLst/>
              </a:prstGeom>
            </p:spPr>
          </p:pic>
          <p:pic>
            <p:nvPicPr>
              <p:cNvPr id="17" name="図 16">
                <a:extLst>
                  <a:ext uri="{FF2B5EF4-FFF2-40B4-BE49-F238E27FC236}">
                    <a16:creationId xmlns:a16="http://schemas.microsoft.com/office/drawing/2014/main" id="{FB5AFFA9-64FC-ED27-9051-CEF5C74FA4EF}"/>
                  </a:ext>
                </a:extLst>
              </p:cNvPr>
              <p:cNvPicPr>
                <a:picLocks noChangeAspect="1"/>
              </p:cNvPicPr>
              <p:nvPr/>
            </p:nvPicPr>
            <p:blipFill>
              <a:blip r:embed="rId22">
                <a:clrChange>
                  <a:clrFrom>
                    <a:srgbClr val="FFFFFF"/>
                  </a:clrFrom>
                  <a:clrTo>
                    <a:srgbClr val="FFFFFF">
                      <a:alpha val="0"/>
                    </a:srgbClr>
                  </a:clrTo>
                </a:clrChange>
              </a:blip>
              <a:srcRect b="34906"/>
              <a:stretch>
                <a:fillRect/>
              </a:stretch>
            </p:blipFill>
            <p:spPr>
              <a:xfrm>
                <a:off x="7554176" y="1559332"/>
                <a:ext cx="650157" cy="444093"/>
              </a:xfrm>
              <a:prstGeom prst="rect">
                <a:avLst/>
              </a:prstGeom>
            </p:spPr>
          </p:pic>
        </p:grpSp>
      </p:grpSp>
      <p:cxnSp>
        <p:nvCxnSpPr>
          <p:cNvPr id="19" name="直線矢印コネクタ 18">
            <a:extLst>
              <a:ext uri="{FF2B5EF4-FFF2-40B4-BE49-F238E27FC236}">
                <a16:creationId xmlns:a16="http://schemas.microsoft.com/office/drawing/2014/main" id="{E2710950-799E-6BA6-1840-9B0B9A517093}"/>
              </a:ext>
            </a:extLst>
          </p:cNvPr>
          <p:cNvCxnSpPr>
            <a:cxnSpLocks/>
            <a:stCxn id="199" idx="2"/>
          </p:cNvCxnSpPr>
          <p:nvPr/>
        </p:nvCxnSpPr>
        <p:spPr>
          <a:xfrm>
            <a:off x="10494965" y="4822220"/>
            <a:ext cx="0" cy="219336"/>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90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6A71-D5C9-5EAF-46AF-90C38D93E20A}"/>
            </a:ext>
          </a:extLst>
        </p:cNvPr>
        <p:cNvGrpSpPr/>
        <p:nvPr/>
      </p:nvGrpSpPr>
      <p:grpSpPr>
        <a:xfrm>
          <a:off x="0" y="0"/>
          <a:ext cx="0" cy="0"/>
          <a:chOff x="0" y="0"/>
          <a:chExt cx="0" cy="0"/>
        </a:xfrm>
      </p:grpSpPr>
      <p:pic>
        <p:nvPicPr>
          <p:cNvPr id="7" name="図 6" descr="探す, 座る, 男, 水 が含まれている画像&#10;&#10;AI 生成コンテンツは誤りを含む可能性があります。">
            <a:extLst>
              <a:ext uri="{FF2B5EF4-FFF2-40B4-BE49-F238E27FC236}">
                <a16:creationId xmlns:a16="http://schemas.microsoft.com/office/drawing/2014/main" id="{82B76CA9-872A-6B7E-07D6-065F8A77B6ED}"/>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415" y="-1"/>
            <a:ext cx="12193200" cy="6858000"/>
          </a:xfrm>
          <a:prstGeom prst="rect">
            <a:avLst/>
          </a:prstGeom>
        </p:spPr>
      </p:pic>
      <p:pic>
        <p:nvPicPr>
          <p:cNvPr id="8" name="図 7">
            <a:extLst>
              <a:ext uri="{FF2B5EF4-FFF2-40B4-BE49-F238E27FC236}">
                <a16:creationId xmlns:a16="http://schemas.microsoft.com/office/drawing/2014/main" id="{37C465BB-44AA-72D6-2CCB-1A9987C30128}"/>
              </a:ext>
            </a:extLst>
          </p:cNvPr>
          <p:cNvPicPr>
            <a:picLocks noChangeAspect="1"/>
          </p:cNvPicPr>
          <p:nvPr/>
        </p:nvPicPr>
        <p:blipFill>
          <a:blip r:embed="rId4"/>
          <a:stretch>
            <a:fillRect/>
          </a:stretch>
        </p:blipFill>
        <p:spPr>
          <a:xfrm>
            <a:off x="1" y="1"/>
            <a:ext cx="2220686" cy="1801688"/>
          </a:xfrm>
          <a:prstGeom prst="rect">
            <a:avLst/>
          </a:prstGeom>
        </p:spPr>
      </p:pic>
      <p:grpSp>
        <p:nvGrpSpPr>
          <p:cNvPr id="2" name="グループ化 1">
            <a:extLst>
              <a:ext uri="{FF2B5EF4-FFF2-40B4-BE49-F238E27FC236}">
                <a16:creationId xmlns:a16="http://schemas.microsoft.com/office/drawing/2014/main" id="{E9847165-DB1E-7B0E-86E5-5B9E41994AA1}"/>
              </a:ext>
            </a:extLst>
          </p:cNvPr>
          <p:cNvGrpSpPr/>
          <p:nvPr/>
        </p:nvGrpSpPr>
        <p:grpSpPr>
          <a:xfrm>
            <a:off x="397805" y="348342"/>
            <a:ext cx="1017785" cy="785355"/>
            <a:chOff x="397805" y="348342"/>
            <a:chExt cx="1017785" cy="785355"/>
          </a:xfrm>
        </p:grpSpPr>
        <p:sp>
          <p:nvSpPr>
            <p:cNvPr id="3" name="テキスト ボックス 2">
              <a:extLst>
                <a:ext uri="{FF2B5EF4-FFF2-40B4-BE49-F238E27FC236}">
                  <a16:creationId xmlns:a16="http://schemas.microsoft.com/office/drawing/2014/main" id="{BFD1C794-9938-EB27-4B8C-D1CDFA47F643}"/>
                </a:ext>
              </a:extLst>
            </p:cNvPr>
            <p:cNvSpPr txBox="1"/>
            <p:nvPr/>
          </p:nvSpPr>
          <p:spPr>
            <a:xfrm>
              <a:off x="508521" y="34834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rPr>
                <a:t>目次</a:t>
              </a:r>
            </a:p>
          </p:txBody>
        </p:sp>
        <p:cxnSp>
          <p:nvCxnSpPr>
            <p:cNvPr id="4" name="直線コネクタ 3">
              <a:extLst>
                <a:ext uri="{FF2B5EF4-FFF2-40B4-BE49-F238E27FC236}">
                  <a16:creationId xmlns:a16="http://schemas.microsoft.com/office/drawing/2014/main" id="{E7CDA665-9668-865C-8E11-55A8B8EC46ED}"/>
                </a:ext>
              </a:extLst>
            </p:cNvPr>
            <p:cNvCxnSpPr/>
            <p:nvPr/>
          </p:nvCxnSpPr>
          <p:spPr>
            <a:xfrm>
              <a:off x="592203" y="784124"/>
              <a:ext cx="478971" cy="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E301C4E4-22E4-05F8-BD32-5EDFE8F911DA}"/>
                </a:ext>
              </a:extLst>
            </p:cNvPr>
            <p:cNvSpPr txBox="1"/>
            <p:nvPr/>
          </p:nvSpPr>
          <p:spPr>
            <a:xfrm>
              <a:off x="397805" y="795143"/>
              <a:ext cx="10177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Segoe UI" panose="020B0502040204020203" pitchFamily="34" charset="0"/>
                </a:rPr>
                <a:t>Agenda</a:t>
              </a:r>
              <a:endParaRPr kumimoji="1" lang="ja-JP" altLang="en-US" sz="16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Segoe UI" panose="020B0502040204020203" pitchFamily="34" charset="0"/>
              </a:endParaRPr>
            </a:p>
          </p:txBody>
        </p:sp>
      </p:grpSp>
      <p:sp>
        <p:nvSpPr>
          <p:cNvPr id="12" name="正方形/長方形 11">
            <a:extLst>
              <a:ext uri="{FF2B5EF4-FFF2-40B4-BE49-F238E27FC236}">
                <a16:creationId xmlns:a16="http://schemas.microsoft.com/office/drawing/2014/main" id="{293DCE92-32DD-B745-B587-C7FB4C6C4B86}"/>
              </a:ext>
            </a:extLst>
          </p:cNvPr>
          <p:cNvSpPr/>
          <p:nvPr/>
        </p:nvSpPr>
        <p:spPr>
          <a:xfrm>
            <a:off x="3018546" y="2893820"/>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500" b="1" dirty="0">
                <a:solidFill>
                  <a:schemeClr val="tx1">
                    <a:lumMod val="50000"/>
                    <a:lumOff val="50000"/>
                  </a:schemeClr>
                </a:solidFill>
              </a:rPr>
              <a:t>コンタクトセンターの未来像</a:t>
            </a:r>
          </a:p>
        </p:txBody>
      </p:sp>
      <p:sp>
        <p:nvSpPr>
          <p:cNvPr id="10" name="正方形/長方形 9">
            <a:extLst>
              <a:ext uri="{FF2B5EF4-FFF2-40B4-BE49-F238E27FC236}">
                <a16:creationId xmlns:a16="http://schemas.microsoft.com/office/drawing/2014/main" id="{516786CA-EA70-AC6B-D4F4-08817D717E3F}"/>
              </a:ext>
            </a:extLst>
          </p:cNvPr>
          <p:cNvSpPr/>
          <p:nvPr/>
        </p:nvSpPr>
        <p:spPr>
          <a:xfrm>
            <a:off x="3018546" y="3856761"/>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500" b="1" dirty="0">
                <a:solidFill>
                  <a:srgbClr val="002060"/>
                </a:solidFill>
                <a:latin typeface="游ゴシック" panose="02110004020202020204"/>
                <a:ea typeface="游ゴシック" panose="020B0400000000000000" pitchFamily="50" charset="-128"/>
              </a:rPr>
              <a:t>音声認識・</a:t>
            </a:r>
            <a:r>
              <a:rPr kumimoji="1" lang="en-US" altLang="ja-JP" sz="2500" b="1" dirty="0">
                <a:solidFill>
                  <a:srgbClr val="002060"/>
                </a:solidFill>
                <a:latin typeface="游ゴシック" panose="02110004020202020204"/>
                <a:ea typeface="游ゴシック" panose="020B0400000000000000" pitchFamily="50" charset="-128"/>
              </a:rPr>
              <a:t>AI</a:t>
            </a:r>
            <a:r>
              <a:rPr kumimoji="1" lang="ja-JP" altLang="en-US" sz="2500" b="1" dirty="0">
                <a:solidFill>
                  <a:srgbClr val="002060"/>
                </a:solidFill>
                <a:latin typeface="游ゴシック" panose="02110004020202020204"/>
                <a:ea typeface="游ゴシック" panose="020B0400000000000000" pitchFamily="50" charset="-128"/>
              </a:rPr>
              <a:t>要約 </a:t>
            </a:r>
            <a:r>
              <a:rPr kumimoji="1" lang="en-US" altLang="ja-JP" sz="2500" b="1" dirty="0">
                <a:solidFill>
                  <a:srgbClr val="002060"/>
                </a:solidFill>
                <a:latin typeface="游ゴシック" panose="02110004020202020204"/>
                <a:ea typeface="游ゴシック" panose="020B0400000000000000" pitchFamily="50" charset="-128"/>
              </a:rPr>
              <a:t>QuickSummary2.0</a:t>
            </a:r>
            <a:r>
              <a:rPr kumimoji="1" lang="ja-JP" altLang="en-US" sz="2500" b="1" dirty="0">
                <a:solidFill>
                  <a:srgbClr val="002060"/>
                </a:solidFill>
                <a:latin typeface="游ゴシック" panose="02110004020202020204"/>
                <a:ea typeface="游ゴシック" panose="020B0400000000000000" pitchFamily="50" charset="-128"/>
              </a:rPr>
              <a:t>について</a:t>
            </a:r>
            <a:endParaRPr kumimoji="1" lang="ja-JP" altLang="en-US"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2A36BF95-0639-943B-27FE-62241FBE836F}"/>
              </a:ext>
            </a:extLst>
          </p:cNvPr>
          <p:cNvSpPr/>
          <p:nvPr/>
        </p:nvSpPr>
        <p:spPr>
          <a:xfrm>
            <a:off x="3018546" y="4819702"/>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kumimoji="1" lang="en-US" altLang="ja-JP" sz="2500" b="1" dirty="0">
                <a:solidFill>
                  <a:schemeClr val="tx1">
                    <a:lumMod val="50000"/>
                    <a:lumOff val="50000"/>
                  </a:schemeClr>
                </a:solidFill>
              </a:rPr>
              <a:t>AI</a:t>
            </a:r>
            <a:r>
              <a:rPr kumimoji="1" lang="ja-JP" altLang="en-US" sz="2500" b="1" dirty="0">
                <a:solidFill>
                  <a:schemeClr val="tx1">
                    <a:lumMod val="50000"/>
                    <a:lumOff val="50000"/>
                  </a:schemeClr>
                </a:solidFill>
              </a:rPr>
              <a:t>エージェント </a:t>
            </a:r>
            <a:r>
              <a:rPr kumimoji="1" lang="en-US" altLang="ja-JP" sz="2500" b="1" dirty="0">
                <a:solidFill>
                  <a:schemeClr val="tx1">
                    <a:lumMod val="50000"/>
                    <a:lumOff val="50000"/>
                  </a:schemeClr>
                </a:solidFill>
              </a:rPr>
              <a:t>Navie</a:t>
            </a:r>
            <a:r>
              <a:rPr kumimoji="1" lang="ja-JP" altLang="en-US" sz="2500" b="1" dirty="0">
                <a:solidFill>
                  <a:schemeClr val="tx1">
                    <a:lumMod val="50000"/>
                    <a:lumOff val="50000"/>
                  </a:schemeClr>
                </a:solidFill>
              </a:rPr>
              <a:t>（ナビィ）について</a:t>
            </a:r>
          </a:p>
        </p:txBody>
      </p:sp>
      <p:sp>
        <p:nvSpPr>
          <p:cNvPr id="14" name="正方形/長方形 13">
            <a:extLst>
              <a:ext uri="{FF2B5EF4-FFF2-40B4-BE49-F238E27FC236}">
                <a16:creationId xmlns:a16="http://schemas.microsoft.com/office/drawing/2014/main" id="{1DD6BBE7-ECD1-8320-8B2B-E7BECB09BE00}"/>
              </a:ext>
            </a:extLst>
          </p:cNvPr>
          <p:cNvSpPr/>
          <p:nvPr/>
        </p:nvSpPr>
        <p:spPr>
          <a:xfrm>
            <a:off x="3018546" y="1930879"/>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生成</a:t>
            </a: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AI</a:t>
            </a:r>
            <a:r>
              <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の活用状況に関するアンケート</a:t>
            </a:r>
          </a:p>
        </p:txBody>
      </p:sp>
      <p:sp>
        <p:nvSpPr>
          <p:cNvPr id="16" name="正方形/長方形 15">
            <a:extLst>
              <a:ext uri="{FF2B5EF4-FFF2-40B4-BE49-F238E27FC236}">
                <a16:creationId xmlns:a16="http://schemas.microsoft.com/office/drawing/2014/main" id="{A8F95283-7DD7-0847-2D13-479F3A568588}"/>
              </a:ext>
            </a:extLst>
          </p:cNvPr>
          <p:cNvSpPr/>
          <p:nvPr/>
        </p:nvSpPr>
        <p:spPr>
          <a:xfrm>
            <a:off x="2220688" y="2893820"/>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2.</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141DC884-FCE8-BF2A-FB78-C840F456E650}"/>
              </a:ext>
            </a:extLst>
          </p:cNvPr>
          <p:cNvSpPr/>
          <p:nvPr/>
        </p:nvSpPr>
        <p:spPr>
          <a:xfrm>
            <a:off x="2220688" y="3856761"/>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rPr>
              <a:t>3.</a:t>
            </a:r>
            <a:endParaRPr kumimoji="1" lang="ja-JP" altLang="en-US"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4FE10D2A-E594-6C3E-51E8-36465CDB4C88}"/>
              </a:ext>
            </a:extLst>
          </p:cNvPr>
          <p:cNvSpPr/>
          <p:nvPr/>
        </p:nvSpPr>
        <p:spPr>
          <a:xfrm>
            <a:off x="2220688" y="4819702"/>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4.</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FC191E40-4D3D-90AE-81FF-C56EE86213E3}"/>
              </a:ext>
            </a:extLst>
          </p:cNvPr>
          <p:cNvSpPr/>
          <p:nvPr/>
        </p:nvSpPr>
        <p:spPr>
          <a:xfrm>
            <a:off x="2220688" y="1930879"/>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1.</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804252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31461-7502-E08A-BE70-0251C7B0D766}"/>
            </a:ext>
          </a:extLst>
        </p:cNvPr>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AB867672-645F-1E07-5EAB-D06BD7FC2D8F}"/>
              </a:ext>
            </a:extLst>
          </p:cNvPr>
          <p:cNvSpPr txBox="1"/>
          <p:nvPr/>
        </p:nvSpPr>
        <p:spPr>
          <a:xfrm>
            <a:off x="83114" y="199179"/>
            <a:ext cx="961056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616161"/>
                </a:solidFill>
                <a:effectLst/>
                <a:uLnTx/>
                <a:uFillTx/>
                <a:latin typeface="游ゴシック" panose="020B0400000000000000" pitchFamily="50" charset="-128"/>
                <a:ea typeface="游ゴシック" panose="020B0400000000000000" pitchFamily="50" charset="-128"/>
                <a:cs typeface="+mn-cs"/>
              </a:rPr>
              <a:t>QuickSummary2.0</a:t>
            </a:r>
            <a:r>
              <a:rPr kumimoji="1" lang="ja-JP" altLang="en-US" sz="2400" b="1" i="0" u="none" strike="noStrike" kern="1200" cap="none" spc="200" normalizeH="0" baseline="0" noProof="0" dirty="0">
                <a:ln>
                  <a:noFill/>
                </a:ln>
                <a:solidFill>
                  <a:srgbClr val="616161"/>
                </a:solidFill>
                <a:effectLst/>
                <a:uLnTx/>
                <a:uFillTx/>
                <a:latin typeface="游ゴシック" panose="020B0400000000000000" pitchFamily="50" charset="-128"/>
                <a:ea typeface="游ゴシック" panose="020B0400000000000000" pitchFamily="50" charset="-128"/>
                <a:cs typeface="+mn-cs"/>
              </a:rPr>
              <a:t>とは</a:t>
            </a:r>
          </a:p>
        </p:txBody>
      </p:sp>
      <p:sp>
        <p:nvSpPr>
          <p:cNvPr id="25" name="テキスト ボックス 24">
            <a:extLst>
              <a:ext uri="{FF2B5EF4-FFF2-40B4-BE49-F238E27FC236}">
                <a16:creationId xmlns:a16="http://schemas.microsoft.com/office/drawing/2014/main" id="{36A6390B-EAA9-6D4C-E0B4-D279CF4BC806}"/>
              </a:ext>
            </a:extLst>
          </p:cNvPr>
          <p:cNvSpPr txBox="1"/>
          <p:nvPr/>
        </p:nvSpPr>
        <p:spPr>
          <a:xfrm>
            <a:off x="47254" y="725976"/>
            <a:ext cx="12108886" cy="666336"/>
          </a:xfrm>
          <a:prstGeom prst="rect">
            <a:avLst/>
          </a:prstGeom>
          <a:noFill/>
        </p:spPr>
        <p:txBody>
          <a:bodyPr wrap="square" rtlCol="0">
            <a:spAutoFit/>
          </a:bodyPr>
          <a:lstStyle/>
          <a:p>
            <a:pPr marL="0" marR="0" lvl="0" indent="0" algn="l" defTabSz="914400" rtl="0" eaLnBrk="1" fontAlgn="auto" latinLnBrk="0" hangingPunct="1">
              <a:lnSpc>
                <a:spcPts val="2260"/>
              </a:lnSpc>
              <a:spcBef>
                <a:spcPts val="0"/>
              </a:spcBef>
              <a:spcAft>
                <a:spcPts val="0"/>
              </a:spcAft>
              <a:buClrTx/>
              <a:buSzTx/>
              <a:buFontTx/>
              <a:buNone/>
              <a:tabLst/>
              <a:defRPr/>
            </a:pPr>
            <a:r>
              <a:rPr lang="en-US" altLang="ja-JP" sz="1600" b="1" dirty="0">
                <a:solidFill>
                  <a:srgbClr val="0070C0"/>
                </a:solidFill>
                <a:latin typeface="游ゴシック" panose="020B0400000000000000" pitchFamily="50" charset="-128"/>
                <a:ea typeface="游ゴシック" panose="020B0400000000000000" pitchFamily="50" charset="-128"/>
              </a:rPr>
              <a:t>3,000</a:t>
            </a:r>
            <a:r>
              <a:rPr lang="ja-JP" altLang="en-US" sz="1600" b="1" dirty="0">
                <a:solidFill>
                  <a:srgbClr val="0070C0"/>
                </a:solidFill>
                <a:latin typeface="游ゴシック" panose="020B0400000000000000" pitchFamily="50" charset="-128"/>
                <a:ea typeface="游ゴシック" panose="020B0400000000000000" pitchFamily="50" charset="-128"/>
              </a:rPr>
              <a:t>席以上に導入済み</a:t>
            </a:r>
            <a:r>
              <a:rPr lang="ja-JP" altLang="en-US" sz="1600" dirty="0">
                <a:solidFill>
                  <a:prstClr val="black"/>
                </a:solidFill>
                <a:latin typeface="游ゴシック" panose="020B0400000000000000" pitchFamily="50" charset="-128"/>
                <a:ea typeface="游ゴシック" panose="020B0400000000000000" pitchFamily="50" charset="-128"/>
              </a:rPr>
              <a:t>の音声認識・</a:t>
            </a:r>
            <a:r>
              <a:rPr kumimoji="1" lang="en"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要約サービスです。通話内容をテキスト化し、分かりやすい要約結果を作成します。</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226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複数の要約パターンをチーム毎に使い分けていただくことも可能です。</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99" name="Picture 4" descr="画像が生成されました">
            <a:extLst>
              <a:ext uri="{FF2B5EF4-FFF2-40B4-BE49-F238E27FC236}">
                <a16:creationId xmlns:a16="http://schemas.microsoft.com/office/drawing/2014/main" id="{1EE7A6CB-BE4E-278C-852F-AD42733D33C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2778" r="82789" b="28889"/>
          <a:stretch>
            <a:fillRect/>
          </a:stretch>
        </p:blipFill>
        <p:spPr bwMode="auto">
          <a:xfrm>
            <a:off x="361669" y="3322975"/>
            <a:ext cx="696280" cy="130353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画像が生成されました">
            <a:extLst>
              <a:ext uri="{FF2B5EF4-FFF2-40B4-BE49-F238E27FC236}">
                <a16:creationId xmlns:a16="http://schemas.microsoft.com/office/drawing/2014/main" id="{FCCEED7D-4FA9-4063-89AF-B2792B35620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019" t="24723" r="68193" b="30043"/>
          <a:stretch>
            <a:fillRect/>
          </a:stretch>
        </p:blipFill>
        <p:spPr bwMode="auto">
          <a:xfrm>
            <a:off x="1543621" y="3264797"/>
            <a:ext cx="696280" cy="1419888"/>
          </a:xfrm>
          <a:prstGeom prst="rect">
            <a:avLst/>
          </a:prstGeom>
          <a:noFill/>
          <a:extLst>
            <a:ext uri="{909E8E84-426E-40DD-AFC4-6F175D3DCCD1}">
              <a14:hiddenFill xmlns:a14="http://schemas.microsoft.com/office/drawing/2010/main">
                <a:solidFill>
                  <a:srgbClr val="FFFFFF"/>
                </a:solidFill>
              </a14:hiddenFill>
            </a:ext>
          </a:extLst>
        </p:spPr>
      </p:pic>
      <p:cxnSp>
        <p:nvCxnSpPr>
          <p:cNvPr id="101" name="直線矢印コネクタ 100">
            <a:extLst>
              <a:ext uri="{FF2B5EF4-FFF2-40B4-BE49-F238E27FC236}">
                <a16:creationId xmlns:a16="http://schemas.microsoft.com/office/drawing/2014/main" id="{3DC9D782-1B57-B9FB-C0DD-17D4191B474C}"/>
              </a:ext>
            </a:extLst>
          </p:cNvPr>
          <p:cNvCxnSpPr>
            <a:cxnSpLocks/>
            <a:stCxn id="99" idx="3"/>
            <a:endCxn id="100" idx="1"/>
          </p:cNvCxnSpPr>
          <p:nvPr/>
        </p:nvCxnSpPr>
        <p:spPr>
          <a:xfrm>
            <a:off x="1057949" y="3974741"/>
            <a:ext cx="485672" cy="0"/>
          </a:xfrm>
          <a:prstGeom prst="straightConnector1">
            <a:avLst/>
          </a:prstGeom>
          <a:ln w="38100">
            <a:solidFill>
              <a:srgbClr val="27ADC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正方形/長方形 101">
            <a:extLst>
              <a:ext uri="{FF2B5EF4-FFF2-40B4-BE49-F238E27FC236}">
                <a16:creationId xmlns:a16="http://schemas.microsoft.com/office/drawing/2014/main" id="{8A38C877-6390-E219-BE47-DD24D9BB96B1}"/>
              </a:ext>
            </a:extLst>
          </p:cNvPr>
          <p:cNvSpPr/>
          <p:nvPr/>
        </p:nvSpPr>
        <p:spPr>
          <a:xfrm>
            <a:off x="4306383" y="2301678"/>
            <a:ext cx="7664248" cy="3879512"/>
          </a:xfrm>
          <a:prstGeom prst="rect">
            <a:avLst/>
          </a:prstGeom>
          <a:noFill/>
          <a:ln w="82550">
            <a:solidFill>
              <a:srgbClr val="27ADC0">
                <a:alpha val="2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103" name="テキスト ボックス 102">
            <a:extLst>
              <a:ext uri="{FF2B5EF4-FFF2-40B4-BE49-F238E27FC236}">
                <a16:creationId xmlns:a16="http://schemas.microsoft.com/office/drawing/2014/main" id="{F6B8AE6C-B8A2-9852-EDC1-014ABF05468D}"/>
              </a:ext>
            </a:extLst>
          </p:cNvPr>
          <p:cNvSpPr txBox="1"/>
          <p:nvPr/>
        </p:nvSpPr>
        <p:spPr>
          <a:xfrm>
            <a:off x="179294" y="4653295"/>
            <a:ext cx="1170954" cy="378565"/>
          </a:xfrm>
          <a:prstGeom prst="rect">
            <a:avLst/>
          </a:prstGeom>
          <a:noFill/>
        </p:spPr>
        <p:txBody>
          <a:bodyPr wrap="square" rtlCol="0">
            <a:spAutoFit/>
          </a:bodyPr>
          <a:lstStyle/>
          <a:p>
            <a:pPr marL="0" marR="0" lvl="0" indent="0" algn="ctr" defTabSz="914400" rtl="0" eaLnBrk="1" fontAlgn="auto" latinLnBrk="0" hangingPunct="1">
              <a:lnSpc>
                <a:spcPts val="226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カスタマー</a:t>
            </a:r>
          </a:p>
        </p:txBody>
      </p:sp>
      <p:sp>
        <p:nvSpPr>
          <p:cNvPr id="104" name="テキスト ボックス 103">
            <a:extLst>
              <a:ext uri="{FF2B5EF4-FFF2-40B4-BE49-F238E27FC236}">
                <a16:creationId xmlns:a16="http://schemas.microsoft.com/office/drawing/2014/main" id="{13866FBC-1752-F2EF-C5C7-BBD17650F804}"/>
              </a:ext>
            </a:extLst>
          </p:cNvPr>
          <p:cNvSpPr txBox="1"/>
          <p:nvPr/>
        </p:nvSpPr>
        <p:spPr>
          <a:xfrm>
            <a:off x="1350248" y="4644845"/>
            <a:ext cx="1170954" cy="378565"/>
          </a:xfrm>
          <a:prstGeom prst="rect">
            <a:avLst/>
          </a:prstGeom>
          <a:noFill/>
        </p:spPr>
        <p:txBody>
          <a:bodyPr wrap="square" rtlCol="0">
            <a:spAutoFit/>
          </a:bodyPr>
          <a:lstStyle/>
          <a:p>
            <a:pPr marL="0" marR="0" lvl="0" indent="0" algn="ctr" defTabSz="914400" rtl="0" eaLnBrk="1" fontAlgn="auto" latinLnBrk="0" hangingPunct="1">
              <a:lnSpc>
                <a:spcPts val="226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オペレータ</a:t>
            </a:r>
          </a:p>
        </p:txBody>
      </p:sp>
      <p:pic>
        <p:nvPicPr>
          <p:cNvPr id="27" name="Picture 2" descr="画像が生成されました">
            <a:extLst>
              <a:ext uri="{FF2B5EF4-FFF2-40B4-BE49-F238E27FC236}">
                <a16:creationId xmlns:a16="http://schemas.microsoft.com/office/drawing/2014/main" id="{1D4D1310-8D11-064C-FA57-75D048F1C2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2593" t="51296" r="7222" b="7114"/>
          <a:stretch>
            <a:fillRect/>
          </a:stretch>
        </p:blipFill>
        <p:spPr bwMode="auto">
          <a:xfrm>
            <a:off x="4529891" y="4509020"/>
            <a:ext cx="889808" cy="9333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画像が生成されました">
            <a:extLst>
              <a:ext uri="{FF2B5EF4-FFF2-40B4-BE49-F238E27FC236}">
                <a16:creationId xmlns:a16="http://schemas.microsoft.com/office/drawing/2014/main" id="{31EBD4BE-E2A4-B8C1-454F-D59A2533BE9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148" t="50443" r="51445" b="7335"/>
          <a:stretch>
            <a:fillRect/>
          </a:stretch>
        </p:blipFill>
        <p:spPr bwMode="auto">
          <a:xfrm>
            <a:off x="4505289" y="2820608"/>
            <a:ext cx="939015" cy="9475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画像が生成されました">
            <a:extLst>
              <a:ext uri="{FF2B5EF4-FFF2-40B4-BE49-F238E27FC236}">
                <a16:creationId xmlns:a16="http://schemas.microsoft.com/office/drawing/2014/main" id="{E21264D8-67D6-7981-9EA1-B65B0332E77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840" t="6647" r="6422" b="50946"/>
          <a:stretch>
            <a:fillRect/>
          </a:stretch>
        </p:blipFill>
        <p:spPr bwMode="auto">
          <a:xfrm>
            <a:off x="2535281" y="4499840"/>
            <a:ext cx="946329" cy="95167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画像が生成されました">
            <a:extLst>
              <a:ext uri="{FF2B5EF4-FFF2-40B4-BE49-F238E27FC236}">
                <a16:creationId xmlns:a16="http://schemas.microsoft.com/office/drawing/2014/main" id="{7EF4C2E5-F056-1BF7-1007-67E93B8A014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6" t="6774" r="51407" b="51637"/>
          <a:stretch>
            <a:fillRect/>
          </a:stretch>
        </p:blipFill>
        <p:spPr bwMode="auto">
          <a:xfrm>
            <a:off x="2551684" y="2827712"/>
            <a:ext cx="929926" cy="933318"/>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直線矢印コネクタ 44">
            <a:extLst>
              <a:ext uri="{FF2B5EF4-FFF2-40B4-BE49-F238E27FC236}">
                <a16:creationId xmlns:a16="http://schemas.microsoft.com/office/drawing/2014/main" id="{13276B3C-D2DB-E3A9-950F-76CEB57833EB}"/>
              </a:ext>
            </a:extLst>
          </p:cNvPr>
          <p:cNvCxnSpPr>
            <a:cxnSpLocks/>
            <a:stCxn id="32" idx="3"/>
            <a:endCxn id="29" idx="1"/>
          </p:cNvCxnSpPr>
          <p:nvPr/>
        </p:nvCxnSpPr>
        <p:spPr>
          <a:xfrm flipV="1">
            <a:off x="3481610" y="3294370"/>
            <a:ext cx="1023679" cy="1"/>
          </a:xfrm>
          <a:prstGeom prst="straightConnector1">
            <a:avLst/>
          </a:prstGeom>
          <a:ln w="38100">
            <a:solidFill>
              <a:srgbClr val="27ADC0"/>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64B880CC-EF22-E4B4-647B-FDEEB8D5D62F}"/>
              </a:ext>
            </a:extLst>
          </p:cNvPr>
          <p:cNvCxnSpPr>
            <a:cxnSpLocks/>
            <a:stCxn id="29" idx="2"/>
            <a:endCxn id="27" idx="0"/>
          </p:cNvCxnSpPr>
          <p:nvPr/>
        </p:nvCxnSpPr>
        <p:spPr>
          <a:xfrm flipH="1">
            <a:off x="4974795" y="3768131"/>
            <a:ext cx="2" cy="740889"/>
          </a:xfrm>
          <a:prstGeom prst="straightConnector1">
            <a:avLst/>
          </a:prstGeom>
          <a:ln w="38100">
            <a:solidFill>
              <a:srgbClr val="27ADC0"/>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D9C5FE95-7A42-A470-AE62-42B0FF6932F8}"/>
              </a:ext>
            </a:extLst>
          </p:cNvPr>
          <p:cNvCxnSpPr>
            <a:cxnSpLocks/>
            <a:stCxn id="27" idx="1"/>
            <a:endCxn id="30" idx="3"/>
          </p:cNvCxnSpPr>
          <p:nvPr/>
        </p:nvCxnSpPr>
        <p:spPr>
          <a:xfrm flipH="1">
            <a:off x="3481610" y="4975679"/>
            <a:ext cx="1048281" cy="0"/>
          </a:xfrm>
          <a:prstGeom prst="straightConnector1">
            <a:avLst/>
          </a:prstGeom>
          <a:ln w="38100">
            <a:solidFill>
              <a:srgbClr val="27ADC0"/>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F6BD396-9729-5452-BE9B-F22299130266}"/>
              </a:ext>
            </a:extLst>
          </p:cNvPr>
          <p:cNvSpPr txBox="1"/>
          <p:nvPr/>
        </p:nvSpPr>
        <p:spPr>
          <a:xfrm>
            <a:off x="3200312" y="5015866"/>
            <a:ext cx="1536115" cy="356380"/>
          </a:xfrm>
          <a:prstGeom prst="rect">
            <a:avLst/>
          </a:prstGeom>
          <a:noFill/>
        </p:spPr>
        <p:txBody>
          <a:bodyPr wrap="square" rtlCol="0">
            <a:spAutoFit/>
          </a:bodyPr>
          <a:lstStyle/>
          <a:p>
            <a:pPr marL="0" marR="0" lvl="0" indent="0" algn="ctr" defTabSz="914400" rtl="0" eaLnBrk="1" fontAlgn="auto" latinLnBrk="0" hangingPunct="1">
              <a:lnSpc>
                <a:spcPts val="226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23ADBF"/>
                </a:solidFill>
                <a:effectLst/>
                <a:uLnTx/>
                <a:uFillTx/>
                <a:latin typeface="游ゴシック" panose="020B0400000000000000" pitchFamily="50" charset="-128"/>
                <a:ea typeface="游ゴシック" panose="020B0400000000000000" pitchFamily="50" charset="-128"/>
                <a:cs typeface="+mn-cs"/>
              </a:rPr>
              <a:t>直接連携</a:t>
            </a:r>
          </a:p>
        </p:txBody>
      </p:sp>
      <p:sp>
        <p:nvSpPr>
          <p:cNvPr id="4" name="テキスト ボックス 3">
            <a:extLst>
              <a:ext uri="{FF2B5EF4-FFF2-40B4-BE49-F238E27FC236}">
                <a16:creationId xmlns:a16="http://schemas.microsoft.com/office/drawing/2014/main" id="{78CDFC6A-7E6B-F7C0-CF5B-64DFB7A8B2BC}"/>
              </a:ext>
            </a:extLst>
          </p:cNvPr>
          <p:cNvSpPr txBox="1"/>
          <p:nvPr/>
        </p:nvSpPr>
        <p:spPr>
          <a:xfrm>
            <a:off x="3258663" y="2775767"/>
            <a:ext cx="1417459" cy="46166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ja-JP" altLang="en-US" sz="1200" b="1" dirty="0">
                <a:solidFill>
                  <a:srgbClr val="23ADBF"/>
                </a:solidFill>
                <a:latin typeface="游ゴシック" panose="020B0400000000000000" pitchFamily="50" charset="-128"/>
                <a:ea typeface="游ゴシック" panose="020B0400000000000000" pitchFamily="50" charset="-128"/>
              </a:rPr>
              <a:t>リアルタイム</a:t>
            </a:r>
            <a:endParaRPr lang="en-US" altLang="ja-JP" sz="1200" b="1" dirty="0">
              <a:solidFill>
                <a:srgbClr val="23ADBF"/>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23ADBF"/>
                </a:solidFill>
                <a:effectLst/>
                <a:uLnTx/>
                <a:uFillTx/>
                <a:latin typeface="游ゴシック" panose="020B0400000000000000" pitchFamily="50" charset="-128"/>
                <a:ea typeface="游ゴシック" panose="020B0400000000000000" pitchFamily="50" charset="-128"/>
                <a:cs typeface="+mn-cs"/>
              </a:rPr>
              <a:t>連携</a:t>
            </a:r>
          </a:p>
        </p:txBody>
      </p:sp>
      <p:pic>
        <p:nvPicPr>
          <p:cNvPr id="5" name="図 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39AD5281-925C-D81C-B21F-254681958524}"/>
              </a:ext>
            </a:extLst>
          </p:cNvPr>
          <p:cNvPicPr>
            <a:picLocks noChangeAspect="1"/>
          </p:cNvPicPr>
          <p:nvPr/>
        </p:nvPicPr>
        <p:blipFill>
          <a:blip r:embed="rId5"/>
          <a:stretch>
            <a:fillRect/>
          </a:stretch>
        </p:blipFill>
        <p:spPr>
          <a:xfrm>
            <a:off x="5529470" y="2749149"/>
            <a:ext cx="6279138" cy="2984570"/>
          </a:xfrm>
          <a:prstGeom prst="rect">
            <a:avLst/>
          </a:prstGeom>
          <a:ln w="57150">
            <a:solidFill>
              <a:schemeClr val="bg2">
                <a:lumMod val="90000"/>
              </a:schemeClr>
            </a:solidFill>
          </a:ln>
        </p:spPr>
      </p:pic>
      <p:pic>
        <p:nvPicPr>
          <p:cNvPr id="6" name="図 5" descr="ロゴ&#10;&#10;AI 生成コンテンツは誤りを含む可能性があります。">
            <a:extLst>
              <a:ext uri="{FF2B5EF4-FFF2-40B4-BE49-F238E27FC236}">
                <a16:creationId xmlns:a16="http://schemas.microsoft.com/office/drawing/2014/main" id="{3D48E2A8-54A4-E756-86AB-9C4C0543C8B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667500" y="1565295"/>
            <a:ext cx="3192586" cy="621126"/>
          </a:xfrm>
          <a:prstGeom prst="rect">
            <a:avLst/>
          </a:prstGeom>
        </p:spPr>
      </p:pic>
    </p:spTree>
    <p:extLst>
      <p:ext uri="{BB962C8B-B14F-4D97-AF65-F5344CB8AC3E}">
        <p14:creationId xmlns:p14="http://schemas.microsoft.com/office/powerpoint/2010/main" val="4032041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3621-52C3-472A-1C36-7769166F7A14}"/>
            </a:ext>
          </a:extLst>
        </p:cNvPr>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4D3AE6B7-3AF1-ABA6-81BA-ABEC37EE8DBD}"/>
              </a:ext>
            </a:extLst>
          </p:cNvPr>
          <p:cNvSpPr txBox="1"/>
          <p:nvPr/>
        </p:nvSpPr>
        <p:spPr>
          <a:xfrm>
            <a:off x="83114" y="217109"/>
            <a:ext cx="961056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616161"/>
                </a:solidFill>
                <a:effectLst/>
                <a:uLnTx/>
                <a:uFillTx/>
                <a:ea typeface="游ゴシック" panose="020B0400000000000000" pitchFamily="50" charset="-128"/>
                <a:cs typeface="+mn-cs"/>
              </a:rPr>
              <a:t>QuickSummary2.0</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の導入で実現できること</a:t>
            </a:r>
          </a:p>
        </p:txBody>
      </p:sp>
      <p:sp>
        <p:nvSpPr>
          <p:cNvPr id="20" name="テキスト ボックス 19">
            <a:extLst>
              <a:ext uri="{FF2B5EF4-FFF2-40B4-BE49-F238E27FC236}">
                <a16:creationId xmlns:a16="http://schemas.microsoft.com/office/drawing/2014/main" id="{A688C22D-868A-C69A-176E-45925EE3FE95}"/>
              </a:ext>
            </a:extLst>
          </p:cNvPr>
          <p:cNvSpPr txBox="1"/>
          <p:nvPr/>
        </p:nvSpPr>
        <p:spPr>
          <a:xfrm>
            <a:off x="83114" y="718153"/>
            <a:ext cx="11382529" cy="377860"/>
          </a:xfrm>
          <a:prstGeom prst="rect">
            <a:avLst/>
          </a:prstGeom>
          <a:noFill/>
        </p:spPr>
        <p:txBody>
          <a:bodyPr wrap="square" rtlCol="0">
            <a:spAutoFit/>
          </a:bodyPr>
          <a:lstStyle/>
          <a:p>
            <a:pPr marL="0" marR="0" lvl="0" indent="0" algn="l" defTabSz="914400" rtl="0" eaLnBrk="1" fontAlgn="auto" latinLnBrk="0" hangingPunct="1">
              <a:lnSpc>
                <a:spcPts val="226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QuickSummary2.0</a:t>
            </a: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を導入することで、多くの効果を得ることができます。</a:t>
            </a:r>
          </a:p>
        </p:txBody>
      </p:sp>
      <p:sp>
        <p:nvSpPr>
          <p:cNvPr id="60" name="Shape 2">
            <a:extLst>
              <a:ext uri="{FF2B5EF4-FFF2-40B4-BE49-F238E27FC236}">
                <a16:creationId xmlns:a16="http://schemas.microsoft.com/office/drawing/2014/main" id="{69A2121E-2EA3-3F73-28B1-0CAD5DA27567}"/>
              </a:ext>
            </a:extLst>
          </p:cNvPr>
          <p:cNvSpPr/>
          <p:nvPr/>
        </p:nvSpPr>
        <p:spPr>
          <a:xfrm rot="5400000">
            <a:off x="2109220" y="-133061"/>
            <a:ext cx="2066925" cy="5504317"/>
          </a:xfrm>
          <a:prstGeom prst="roundRect">
            <a:avLst/>
          </a:prstGeom>
          <a:solidFill>
            <a:srgbClr val="EAEF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151CF5AA-51F7-6AAF-F4EF-EF306A23FEC2}"/>
              </a:ext>
            </a:extLst>
          </p:cNvPr>
          <p:cNvSpPr txBox="1"/>
          <p:nvPr/>
        </p:nvSpPr>
        <p:spPr>
          <a:xfrm>
            <a:off x="1751262" y="2198484"/>
            <a:ext cx="4074940" cy="830997"/>
          </a:xfrm>
          <a:prstGeom prst="rect">
            <a:avLst/>
          </a:prstGeom>
          <a:noFill/>
        </p:spPr>
        <p:txBody>
          <a:bodyPr wrap="square" rtlCol="0">
            <a:spAutoFit/>
          </a:bodyPr>
          <a:lstStyle/>
          <a:p>
            <a:pPr lvl="0">
              <a:defRPr/>
            </a:pPr>
            <a:r>
              <a:rPr lang="ja-JP" altLang="en-US" sz="1600" dirty="0">
                <a:solidFill>
                  <a:prstClr val="black"/>
                </a:solidFill>
              </a:rPr>
              <a:t>オペレータが手動で作成していた応対履歴を</a:t>
            </a:r>
            <a:r>
              <a:rPr lang="en-US" altLang="ja-JP" sz="1600" dirty="0">
                <a:solidFill>
                  <a:prstClr val="black"/>
                </a:solidFill>
              </a:rPr>
              <a:t>AI</a:t>
            </a:r>
            <a:r>
              <a:rPr lang="ja-JP" altLang="en-US" sz="1600" dirty="0">
                <a:solidFill>
                  <a:prstClr val="black"/>
                </a:solidFill>
              </a:rPr>
              <a:t>が自動で生成し、大幅な効率化を実現します。</a:t>
            </a: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9" name="テキスト ボックス 58">
            <a:extLst>
              <a:ext uri="{FF2B5EF4-FFF2-40B4-BE49-F238E27FC236}">
                <a16:creationId xmlns:a16="http://schemas.microsoft.com/office/drawing/2014/main" id="{FDBCA62A-F675-7F69-F9AE-8B8F83D0E541}"/>
              </a:ext>
            </a:extLst>
          </p:cNvPr>
          <p:cNvSpPr txBox="1"/>
          <p:nvPr/>
        </p:nvSpPr>
        <p:spPr>
          <a:xfrm>
            <a:off x="2034174" y="1409436"/>
            <a:ext cx="23391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70C0"/>
                </a:solidFill>
                <a:effectLst/>
                <a:uLnTx/>
                <a:uFillTx/>
                <a:ea typeface="游ゴシック" panose="020B0400000000000000" pitchFamily="50" charset="-128"/>
                <a:cs typeface="+mn-cs"/>
              </a:rPr>
              <a:t>生産性の向上</a:t>
            </a:r>
          </a:p>
        </p:txBody>
      </p:sp>
      <p:pic>
        <p:nvPicPr>
          <p:cNvPr id="4098" name="Picture 2" descr="自動設定アイコンイラスト - No: 25257499｜無料イラスト・フリー素材なら「イラストAC」">
            <a:extLst>
              <a:ext uri="{FF2B5EF4-FFF2-40B4-BE49-F238E27FC236}">
                <a16:creationId xmlns:a16="http://schemas.microsoft.com/office/drawing/2014/main" id="{A2102E0E-49E3-74C1-11C7-3DBD58A7600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5697"/>
          <a:stretch>
            <a:fillRect/>
          </a:stretch>
        </p:blipFill>
        <p:spPr bwMode="auto">
          <a:xfrm>
            <a:off x="534234" y="2179259"/>
            <a:ext cx="1009557" cy="851082"/>
          </a:xfrm>
          <a:prstGeom prst="rect">
            <a:avLst/>
          </a:prstGeom>
          <a:noFill/>
          <a:extLst>
            <a:ext uri="{909E8E84-426E-40DD-AFC4-6F175D3DCCD1}">
              <a14:hiddenFill xmlns:a14="http://schemas.microsoft.com/office/drawing/2010/main">
                <a:solidFill>
                  <a:srgbClr val="FFFFFF"/>
                </a:solidFill>
              </a14:hiddenFill>
            </a:ext>
          </a:extLst>
        </p:spPr>
      </p:pic>
      <p:sp>
        <p:nvSpPr>
          <p:cNvPr id="61" name="Shape 2">
            <a:extLst>
              <a:ext uri="{FF2B5EF4-FFF2-40B4-BE49-F238E27FC236}">
                <a16:creationId xmlns:a16="http://schemas.microsoft.com/office/drawing/2014/main" id="{8B5C6E7C-E075-A28E-1FB0-EA7BABE729D4}"/>
              </a:ext>
            </a:extLst>
          </p:cNvPr>
          <p:cNvSpPr/>
          <p:nvPr/>
        </p:nvSpPr>
        <p:spPr>
          <a:xfrm rot="5400000">
            <a:off x="7977755" y="-133063"/>
            <a:ext cx="2066924" cy="5504319"/>
          </a:xfrm>
          <a:prstGeom prst="roundRect">
            <a:avLst/>
          </a:prstGeom>
          <a:solidFill>
            <a:srgbClr val="EAEF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62" name="テキスト ボックス 61">
            <a:extLst>
              <a:ext uri="{FF2B5EF4-FFF2-40B4-BE49-F238E27FC236}">
                <a16:creationId xmlns:a16="http://schemas.microsoft.com/office/drawing/2014/main" id="{59FEF664-3A08-BA9C-0DC6-F58D73D0E611}"/>
              </a:ext>
            </a:extLst>
          </p:cNvPr>
          <p:cNvSpPr txBox="1"/>
          <p:nvPr/>
        </p:nvSpPr>
        <p:spPr>
          <a:xfrm>
            <a:off x="7582826" y="2198484"/>
            <a:ext cx="4074940" cy="830997"/>
          </a:xfrm>
          <a:prstGeom prst="rect">
            <a:avLst/>
          </a:prstGeom>
          <a:noFill/>
        </p:spPr>
        <p:txBody>
          <a:bodyPr wrap="square" rtlCol="0">
            <a:spAutoFit/>
          </a:bodyPr>
          <a:lstStyle/>
          <a:p>
            <a:pPr lvl="0">
              <a:defRPr/>
            </a:pPr>
            <a:r>
              <a:rPr lang="ja-JP" altLang="en-US" sz="1600" dirty="0">
                <a:solidFill>
                  <a:prstClr val="black"/>
                </a:solidFill>
              </a:rPr>
              <a:t>担当者の経験をもとに作成していた</a:t>
            </a:r>
            <a:r>
              <a:rPr lang="en-US" altLang="ja-JP" sz="1600" dirty="0">
                <a:solidFill>
                  <a:prstClr val="black"/>
                </a:solidFill>
              </a:rPr>
              <a:t>FAQ(</a:t>
            </a:r>
            <a:r>
              <a:rPr lang="ja-JP" altLang="en-US" sz="1600" dirty="0">
                <a:solidFill>
                  <a:prstClr val="black"/>
                </a:solidFill>
              </a:rPr>
              <a:t>よくある質問</a:t>
            </a:r>
            <a:r>
              <a:rPr lang="en-US" altLang="ja-JP" sz="1600" dirty="0">
                <a:solidFill>
                  <a:prstClr val="black"/>
                </a:solidFill>
              </a:rPr>
              <a:t>)</a:t>
            </a:r>
            <a:r>
              <a:rPr lang="ja-JP" altLang="en-US" sz="1600" dirty="0">
                <a:solidFill>
                  <a:prstClr val="black"/>
                </a:solidFill>
              </a:rPr>
              <a:t>を会話内容から</a:t>
            </a:r>
            <a:r>
              <a:rPr lang="en-US" altLang="ja-JP" sz="1600" dirty="0">
                <a:solidFill>
                  <a:prstClr val="black"/>
                </a:solidFill>
              </a:rPr>
              <a:t>AI</a:t>
            </a:r>
            <a:r>
              <a:rPr lang="ja-JP" altLang="en-US" sz="1600" dirty="0">
                <a:solidFill>
                  <a:prstClr val="black"/>
                </a:solidFill>
              </a:rPr>
              <a:t>が自動で作成します。</a:t>
            </a: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5C9A13F8-32A0-98E3-E9A0-2135D721B8A6}"/>
              </a:ext>
            </a:extLst>
          </p:cNvPr>
          <p:cNvSpPr txBox="1"/>
          <p:nvPr/>
        </p:nvSpPr>
        <p:spPr>
          <a:xfrm>
            <a:off x="6782023" y="1370719"/>
            <a:ext cx="45239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70C0"/>
                </a:solidFill>
                <a:effectLst/>
                <a:uLnTx/>
                <a:uFillTx/>
                <a:ea typeface="游ゴシック" panose="020B0400000000000000" pitchFamily="50" charset="-128"/>
                <a:cs typeface="+mn-cs"/>
              </a:rPr>
              <a:t>FAQ</a:t>
            </a:r>
            <a:r>
              <a:rPr kumimoji="1" lang="ja-JP" altLang="en-US" sz="2800" b="1" i="0" u="none" strike="noStrike" kern="1200" cap="none" spc="0" normalizeH="0" baseline="0" noProof="0" dirty="0">
                <a:ln>
                  <a:noFill/>
                </a:ln>
                <a:solidFill>
                  <a:srgbClr val="0070C0"/>
                </a:solidFill>
                <a:effectLst/>
                <a:uLnTx/>
                <a:uFillTx/>
                <a:ea typeface="游ゴシック" panose="020B0400000000000000" pitchFamily="50" charset="-128"/>
                <a:cs typeface="+mn-cs"/>
              </a:rPr>
              <a:t>メンテナンスの高度化</a:t>
            </a:r>
          </a:p>
        </p:txBody>
      </p:sp>
      <p:pic>
        <p:nvPicPr>
          <p:cNvPr id="4102" name="Picture 6" descr="FAQのアイコン | フリーのアイコンイラスト素材 icon-pit">
            <a:extLst>
              <a:ext uri="{FF2B5EF4-FFF2-40B4-BE49-F238E27FC236}">
                <a16:creationId xmlns:a16="http://schemas.microsoft.com/office/drawing/2014/main" id="{298B696D-A20B-DFB2-0072-13C9EED8FF41}"/>
              </a:ext>
            </a:extLst>
          </p:cNvPr>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t="15663" b="6805"/>
          <a:stretch>
            <a:fillRect/>
          </a:stretch>
        </p:blipFill>
        <p:spPr bwMode="auto">
          <a:xfrm>
            <a:off x="6398881" y="2195895"/>
            <a:ext cx="1059739" cy="821641"/>
          </a:xfrm>
          <a:prstGeom prst="rect">
            <a:avLst/>
          </a:prstGeom>
          <a:noFill/>
          <a:extLst>
            <a:ext uri="{909E8E84-426E-40DD-AFC4-6F175D3DCCD1}">
              <a14:hiddenFill xmlns:a14="http://schemas.microsoft.com/office/drawing/2010/main">
                <a:solidFill>
                  <a:srgbClr val="FFFFFF"/>
                </a:solidFill>
              </a14:hiddenFill>
            </a:ext>
          </a:extLst>
        </p:spPr>
      </p:pic>
      <p:sp>
        <p:nvSpPr>
          <p:cNvPr id="4097" name="Shape 2">
            <a:extLst>
              <a:ext uri="{FF2B5EF4-FFF2-40B4-BE49-F238E27FC236}">
                <a16:creationId xmlns:a16="http://schemas.microsoft.com/office/drawing/2014/main" id="{5A0B1C1A-55E8-57BB-25DE-7B6A207D89B7}"/>
              </a:ext>
            </a:extLst>
          </p:cNvPr>
          <p:cNvSpPr/>
          <p:nvPr/>
        </p:nvSpPr>
        <p:spPr>
          <a:xfrm rot="5400000">
            <a:off x="2109221" y="2439839"/>
            <a:ext cx="2066923" cy="5504317"/>
          </a:xfrm>
          <a:prstGeom prst="roundRect">
            <a:avLst/>
          </a:prstGeom>
          <a:solidFill>
            <a:srgbClr val="EAEF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099" name="テキスト ボックス 4098">
            <a:extLst>
              <a:ext uri="{FF2B5EF4-FFF2-40B4-BE49-F238E27FC236}">
                <a16:creationId xmlns:a16="http://schemas.microsoft.com/office/drawing/2014/main" id="{55B6DBFE-A733-A4E5-7A0F-631F0022DC6F}"/>
              </a:ext>
            </a:extLst>
          </p:cNvPr>
          <p:cNvSpPr txBox="1"/>
          <p:nvPr/>
        </p:nvSpPr>
        <p:spPr>
          <a:xfrm>
            <a:off x="1751262" y="4774776"/>
            <a:ext cx="4074940" cy="830997"/>
          </a:xfrm>
          <a:prstGeom prst="rect">
            <a:avLst/>
          </a:prstGeom>
          <a:noFill/>
        </p:spPr>
        <p:txBody>
          <a:bodyPr wrap="square" rtlCol="0">
            <a:spAutoFit/>
          </a:bodyPr>
          <a:lstStyle/>
          <a:p>
            <a:pPr lvl="0">
              <a:defRPr/>
            </a:pPr>
            <a:r>
              <a:rPr lang="ja-JP" altLang="en-US" sz="1600" dirty="0">
                <a:solidFill>
                  <a:prstClr val="black"/>
                </a:solidFill>
              </a:rPr>
              <a:t>管理者が定期的にチェックする代わりに、通話毎に</a:t>
            </a:r>
            <a:r>
              <a:rPr lang="en-US" altLang="ja-JP" sz="1600" dirty="0">
                <a:solidFill>
                  <a:prstClr val="black"/>
                </a:solidFill>
              </a:rPr>
              <a:t>AI</a:t>
            </a:r>
            <a:r>
              <a:rPr lang="ja-JP" altLang="en-US" sz="1600" dirty="0">
                <a:solidFill>
                  <a:prstClr val="black"/>
                </a:solidFill>
              </a:rPr>
              <a:t>がその応対の評価をフィードバックします。</a:t>
            </a: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101" name="テキスト ボックス 4100">
            <a:extLst>
              <a:ext uri="{FF2B5EF4-FFF2-40B4-BE49-F238E27FC236}">
                <a16:creationId xmlns:a16="http://schemas.microsoft.com/office/drawing/2014/main" id="{70EDB3C5-1DE4-8883-3687-0982969BB8EE}"/>
              </a:ext>
            </a:extLst>
          </p:cNvPr>
          <p:cNvSpPr txBox="1"/>
          <p:nvPr/>
        </p:nvSpPr>
        <p:spPr>
          <a:xfrm>
            <a:off x="1675101" y="3968985"/>
            <a:ext cx="26981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70C0"/>
                </a:solidFill>
                <a:effectLst/>
                <a:uLnTx/>
                <a:uFillTx/>
                <a:ea typeface="游ゴシック" panose="020B0400000000000000" pitchFamily="50" charset="-128"/>
                <a:cs typeface="+mn-cs"/>
              </a:rPr>
              <a:t>オペレータ評価</a:t>
            </a:r>
          </a:p>
        </p:txBody>
      </p:sp>
      <p:pic>
        <p:nvPicPr>
          <p:cNvPr id="4104" name="Picture 8" descr="授業風景のアイコン | アイコン素材ダウンロードサイト「icooon-mono」 | 商用利用可能なアイコン素材が無料(フリー)ダウンロードできるサイト">
            <a:extLst>
              <a:ext uri="{FF2B5EF4-FFF2-40B4-BE49-F238E27FC236}">
                <a16:creationId xmlns:a16="http://schemas.microsoft.com/office/drawing/2014/main" id="{886A1870-2001-C282-DDB5-718BC8C356DD}"/>
              </a:ext>
            </a:extLst>
          </p:cNvPr>
          <p:cNvPicPr>
            <a:picLocks noChangeAspect="1" noChangeArrowheads="1"/>
          </p:cNvPicPr>
          <p:nvPr/>
        </p:nvPicPr>
        <p:blipFill>
          <a:blip r:embed="rId5">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a:stretch>
            <a:fillRect/>
          </a:stretch>
        </p:blipFill>
        <p:spPr bwMode="auto">
          <a:xfrm>
            <a:off x="636876" y="4755448"/>
            <a:ext cx="851265" cy="851265"/>
          </a:xfrm>
          <a:prstGeom prst="rect">
            <a:avLst/>
          </a:prstGeom>
          <a:noFill/>
          <a:extLst>
            <a:ext uri="{909E8E84-426E-40DD-AFC4-6F175D3DCCD1}">
              <a14:hiddenFill xmlns:a14="http://schemas.microsoft.com/office/drawing/2010/main">
                <a:solidFill>
                  <a:srgbClr val="FFFFFF"/>
                </a:solidFill>
              </a14:hiddenFill>
            </a:ext>
          </a:extLst>
        </p:spPr>
      </p:pic>
      <p:sp>
        <p:nvSpPr>
          <p:cNvPr id="4105" name="Shape 2">
            <a:extLst>
              <a:ext uri="{FF2B5EF4-FFF2-40B4-BE49-F238E27FC236}">
                <a16:creationId xmlns:a16="http://schemas.microsoft.com/office/drawing/2014/main" id="{7626B13D-BB76-88F2-65EE-8E74625A610F}"/>
              </a:ext>
            </a:extLst>
          </p:cNvPr>
          <p:cNvSpPr/>
          <p:nvPr/>
        </p:nvSpPr>
        <p:spPr>
          <a:xfrm rot="5400000">
            <a:off x="7977754" y="2382425"/>
            <a:ext cx="2066923" cy="5504317"/>
          </a:xfrm>
          <a:prstGeom prst="roundRect">
            <a:avLst/>
          </a:prstGeom>
          <a:solidFill>
            <a:srgbClr val="EAEFFD"/>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107" name="テキスト ボックス 4106">
            <a:extLst>
              <a:ext uri="{FF2B5EF4-FFF2-40B4-BE49-F238E27FC236}">
                <a16:creationId xmlns:a16="http://schemas.microsoft.com/office/drawing/2014/main" id="{A65C6EAB-7AA4-4714-50F0-2FCD174D706C}"/>
              </a:ext>
            </a:extLst>
          </p:cNvPr>
          <p:cNvSpPr txBox="1"/>
          <p:nvPr/>
        </p:nvSpPr>
        <p:spPr>
          <a:xfrm>
            <a:off x="7571402" y="4902506"/>
            <a:ext cx="4074940" cy="584775"/>
          </a:xfrm>
          <a:prstGeom prst="rect">
            <a:avLst/>
          </a:prstGeom>
          <a:noFill/>
        </p:spPr>
        <p:txBody>
          <a:bodyPr wrap="square" rtlCol="0">
            <a:spAutoFit/>
          </a:bodyPr>
          <a:lstStyle/>
          <a:p>
            <a:pPr lvl="0">
              <a:defRPr/>
            </a:pPr>
            <a:r>
              <a:rPr lang="ja-JP" altLang="en-US" sz="1600" dirty="0">
                <a:solidFill>
                  <a:prstClr val="black"/>
                </a:solidFill>
              </a:rPr>
              <a:t>会話全体から</a:t>
            </a:r>
            <a:r>
              <a:rPr lang="en-US" altLang="ja-JP" sz="1600" dirty="0">
                <a:solidFill>
                  <a:prstClr val="black"/>
                </a:solidFill>
              </a:rPr>
              <a:t>AI</a:t>
            </a:r>
            <a:r>
              <a:rPr lang="ja-JP" altLang="en-US" sz="1600" dirty="0">
                <a:solidFill>
                  <a:prstClr val="black"/>
                </a:solidFill>
              </a:rPr>
              <a:t>がお客様の意見を自動で抽出します。</a:t>
            </a: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108" name="テキスト ボックス 4107">
            <a:extLst>
              <a:ext uri="{FF2B5EF4-FFF2-40B4-BE49-F238E27FC236}">
                <a16:creationId xmlns:a16="http://schemas.microsoft.com/office/drawing/2014/main" id="{F4DF438A-9A8B-C47D-8262-E3B9F3EC3D64}"/>
              </a:ext>
            </a:extLst>
          </p:cNvPr>
          <p:cNvSpPr txBox="1"/>
          <p:nvPr/>
        </p:nvSpPr>
        <p:spPr>
          <a:xfrm>
            <a:off x="7482591" y="3880510"/>
            <a:ext cx="311816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70C0"/>
                </a:solidFill>
                <a:effectLst/>
                <a:uLnTx/>
                <a:uFillTx/>
                <a:ea typeface="游ゴシック" panose="020B0400000000000000" pitchFamily="50" charset="-128"/>
                <a:cs typeface="+mn-cs"/>
              </a:rPr>
              <a:t>VOC</a:t>
            </a:r>
            <a:r>
              <a:rPr kumimoji="1" lang="ja-JP" altLang="en-US" sz="2800" b="1" i="0" u="none" strike="noStrike" kern="1200" cap="none" spc="0" normalizeH="0" baseline="0" noProof="0" dirty="0">
                <a:ln>
                  <a:noFill/>
                </a:ln>
                <a:solidFill>
                  <a:srgbClr val="0070C0"/>
                </a:solidFill>
                <a:effectLst/>
                <a:uLnTx/>
                <a:uFillTx/>
                <a:ea typeface="游ゴシック" panose="020B0400000000000000" pitchFamily="50" charset="-128"/>
                <a:cs typeface="+mn-cs"/>
              </a:rPr>
              <a:t>分析の高度化</a:t>
            </a:r>
          </a:p>
        </p:txBody>
      </p:sp>
      <p:pic>
        <p:nvPicPr>
          <p:cNvPr id="4106" name="Picture 10" descr="分析アイコン | アイコン素材ダウンロードサイト「icooon-mono」 | 商用利用可能なアイコン素材が無料(フリー)ダウンロードできるサイト">
            <a:extLst>
              <a:ext uri="{FF2B5EF4-FFF2-40B4-BE49-F238E27FC236}">
                <a16:creationId xmlns:a16="http://schemas.microsoft.com/office/drawing/2014/main" id="{C64921F6-A233-0BCD-CDD3-044F2AEB03FD}"/>
              </a:ext>
            </a:extLst>
          </p:cNvPr>
          <p:cNvPicPr>
            <a:picLocks noChangeAspect="1" noChangeArrowheads="1"/>
          </p:cNvPicPr>
          <p:nvPr/>
        </p:nvPicPr>
        <p:blipFill>
          <a:blip r:embed="rId6">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6551383" y="4775547"/>
            <a:ext cx="815696" cy="815696"/>
          </a:xfrm>
          <a:prstGeom prst="rect">
            <a:avLst/>
          </a:prstGeom>
          <a:noFill/>
          <a:extLst>
            <a:ext uri="{909E8E84-426E-40DD-AFC4-6F175D3DCCD1}">
              <a14:hiddenFill xmlns:a14="http://schemas.microsoft.com/office/drawing/2010/main">
                <a:solidFill>
                  <a:srgbClr val="FFFFFF"/>
                </a:solidFill>
              </a14:hiddenFill>
            </a:ext>
          </a:extLst>
        </p:spPr>
      </p:pic>
      <p:sp>
        <p:nvSpPr>
          <p:cNvPr id="4110" name="Shape 2">
            <a:extLst>
              <a:ext uri="{FF2B5EF4-FFF2-40B4-BE49-F238E27FC236}">
                <a16:creationId xmlns:a16="http://schemas.microsoft.com/office/drawing/2014/main" id="{543CB4A1-45D2-64A4-425A-11A363EAA230}"/>
              </a:ext>
            </a:extLst>
          </p:cNvPr>
          <p:cNvSpPr/>
          <p:nvPr/>
        </p:nvSpPr>
        <p:spPr>
          <a:xfrm>
            <a:off x="4316446" y="3173470"/>
            <a:ext cx="1457932" cy="378565"/>
          </a:xfrm>
          <a:prstGeom prst="roundRect">
            <a:avLst>
              <a:gd name="adj" fmla="val 40817"/>
            </a:avLst>
          </a:prstGeom>
          <a:solidFill>
            <a:srgbClr val="0E61AA"/>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ea typeface="游ゴシック" panose="020B0400000000000000" pitchFamily="50" charset="-128"/>
                <a:cs typeface="+mn-cs"/>
              </a:rPr>
              <a:t>コスト削減</a:t>
            </a:r>
          </a:p>
        </p:txBody>
      </p:sp>
      <p:sp>
        <p:nvSpPr>
          <p:cNvPr id="4111" name="Shape 2">
            <a:extLst>
              <a:ext uri="{FF2B5EF4-FFF2-40B4-BE49-F238E27FC236}">
                <a16:creationId xmlns:a16="http://schemas.microsoft.com/office/drawing/2014/main" id="{C7F979FE-B49A-AD51-C74E-DA024FE43C0F}"/>
              </a:ext>
            </a:extLst>
          </p:cNvPr>
          <p:cNvSpPr/>
          <p:nvPr/>
        </p:nvSpPr>
        <p:spPr>
          <a:xfrm>
            <a:off x="10188410" y="3165945"/>
            <a:ext cx="1457932" cy="378565"/>
          </a:xfrm>
          <a:prstGeom prst="roundRect">
            <a:avLst>
              <a:gd name="adj" fmla="val 40817"/>
            </a:avLst>
          </a:prstGeom>
          <a:solidFill>
            <a:srgbClr val="0E61AA"/>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ea typeface="游ゴシック" panose="020B0400000000000000" pitchFamily="50" charset="-128"/>
                <a:cs typeface="+mn-cs"/>
              </a:rPr>
              <a:t>CX</a:t>
            </a:r>
            <a:r>
              <a:rPr kumimoji="1" lang="ja-JP" altLang="en-US" sz="1800" b="0" i="0" u="none" strike="noStrike" kern="1200" cap="none" spc="0" normalizeH="0" baseline="0" noProof="0" dirty="0">
                <a:ln>
                  <a:noFill/>
                </a:ln>
                <a:solidFill>
                  <a:prstClr val="white"/>
                </a:solidFill>
                <a:effectLst/>
                <a:uLnTx/>
                <a:uFillTx/>
                <a:ea typeface="游ゴシック" panose="020B0400000000000000" pitchFamily="50" charset="-128"/>
                <a:cs typeface="+mn-cs"/>
              </a:rPr>
              <a:t>向上</a:t>
            </a:r>
          </a:p>
        </p:txBody>
      </p:sp>
      <p:sp>
        <p:nvSpPr>
          <p:cNvPr id="4112" name="Shape 2">
            <a:extLst>
              <a:ext uri="{FF2B5EF4-FFF2-40B4-BE49-F238E27FC236}">
                <a16:creationId xmlns:a16="http://schemas.microsoft.com/office/drawing/2014/main" id="{B0762A9C-9F30-2E0D-1578-67A8F2BDB213}"/>
              </a:ext>
            </a:extLst>
          </p:cNvPr>
          <p:cNvSpPr/>
          <p:nvPr/>
        </p:nvSpPr>
        <p:spPr>
          <a:xfrm>
            <a:off x="10149460" y="5670780"/>
            <a:ext cx="1457932" cy="378565"/>
          </a:xfrm>
          <a:prstGeom prst="roundRect">
            <a:avLst>
              <a:gd name="adj" fmla="val 40817"/>
            </a:avLst>
          </a:prstGeom>
          <a:solidFill>
            <a:srgbClr val="0E61AA"/>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ea typeface="游ゴシック" panose="020B0400000000000000" pitchFamily="50" charset="-128"/>
                <a:cs typeface="+mn-cs"/>
              </a:rPr>
              <a:t>価値向上</a:t>
            </a:r>
          </a:p>
        </p:txBody>
      </p:sp>
      <p:sp>
        <p:nvSpPr>
          <p:cNvPr id="4113" name="Shape 2">
            <a:extLst>
              <a:ext uri="{FF2B5EF4-FFF2-40B4-BE49-F238E27FC236}">
                <a16:creationId xmlns:a16="http://schemas.microsoft.com/office/drawing/2014/main" id="{1B88BBE7-4F03-0D98-E03F-66C06D58D7A4}"/>
              </a:ext>
            </a:extLst>
          </p:cNvPr>
          <p:cNvSpPr/>
          <p:nvPr/>
        </p:nvSpPr>
        <p:spPr>
          <a:xfrm>
            <a:off x="4316446" y="5697337"/>
            <a:ext cx="1457932" cy="378565"/>
          </a:xfrm>
          <a:prstGeom prst="roundRect">
            <a:avLst>
              <a:gd name="adj" fmla="val 40817"/>
            </a:avLst>
          </a:prstGeom>
          <a:solidFill>
            <a:srgbClr val="0E61AA"/>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ea typeface="游ゴシック" panose="020B0400000000000000" pitchFamily="50" charset="-128"/>
                <a:cs typeface="+mn-cs"/>
              </a:rPr>
              <a:t>EX</a:t>
            </a:r>
            <a:r>
              <a:rPr kumimoji="1" lang="ja-JP" altLang="en-US" sz="1800" b="0" i="0" u="none" strike="noStrike" kern="1200" cap="none" spc="0" normalizeH="0" baseline="0" noProof="0" dirty="0">
                <a:ln>
                  <a:noFill/>
                </a:ln>
                <a:solidFill>
                  <a:prstClr val="white"/>
                </a:solidFill>
                <a:effectLst/>
                <a:uLnTx/>
                <a:uFillTx/>
                <a:ea typeface="游ゴシック" panose="020B0400000000000000" pitchFamily="50" charset="-128"/>
                <a:cs typeface="+mn-cs"/>
              </a:rPr>
              <a:t>向上</a:t>
            </a:r>
          </a:p>
        </p:txBody>
      </p:sp>
    </p:spTree>
    <p:extLst>
      <p:ext uri="{BB962C8B-B14F-4D97-AF65-F5344CB8AC3E}">
        <p14:creationId xmlns:p14="http://schemas.microsoft.com/office/powerpoint/2010/main" val="2184221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B5F25-88A4-3549-92E4-2255BC70890A}"/>
            </a:ext>
          </a:extLst>
        </p:cNvPr>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4B9BDD3-2FA6-B515-6A5F-89D23D8BE23A}"/>
              </a:ext>
            </a:extLst>
          </p:cNvPr>
          <p:cNvSpPr txBox="1"/>
          <p:nvPr/>
        </p:nvSpPr>
        <p:spPr>
          <a:xfrm>
            <a:off x="83114" y="217109"/>
            <a:ext cx="961056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616161"/>
                </a:solidFill>
                <a:effectLst/>
                <a:uLnTx/>
                <a:uFillTx/>
                <a:ea typeface="游ゴシック" panose="020B0400000000000000" pitchFamily="50" charset="-128"/>
                <a:cs typeface="+mn-cs"/>
              </a:rPr>
              <a:t>QuickSummary2.0</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の特徴</a:t>
            </a:r>
          </a:p>
        </p:txBody>
      </p:sp>
      <p:sp>
        <p:nvSpPr>
          <p:cNvPr id="20" name="テキスト ボックス 19">
            <a:extLst>
              <a:ext uri="{FF2B5EF4-FFF2-40B4-BE49-F238E27FC236}">
                <a16:creationId xmlns:a16="http://schemas.microsoft.com/office/drawing/2014/main" id="{02981562-678B-CF97-1BAF-10D058F86211}"/>
              </a:ext>
            </a:extLst>
          </p:cNvPr>
          <p:cNvSpPr txBox="1"/>
          <p:nvPr/>
        </p:nvSpPr>
        <p:spPr>
          <a:xfrm>
            <a:off x="177182" y="773035"/>
            <a:ext cx="113825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effectLst/>
                <a:uLnTx/>
                <a:uFillTx/>
                <a:ea typeface="游ゴシック" panose="020B0400000000000000" pitchFamily="50" charset="-128"/>
                <a:cs typeface="+mn-cs"/>
              </a:rPr>
              <a:t>QuickSummary2.0</a:t>
            </a:r>
            <a:r>
              <a:rPr kumimoji="1" lang="ja-JP" altLang="en-US" sz="1600" b="0" i="0" u="none" strike="noStrike" kern="1200" cap="none" spc="0" normalizeH="0" baseline="0" noProof="0" dirty="0">
                <a:ln>
                  <a:noFill/>
                </a:ln>
                <a:effectLst/>
                <a:uLnTx/>
                <a:uFillTx/>
                <a:ea typeface="游ゴシック" panose="020B0400000000000000" pitchFamily="50" charset="-128"/>
                <a:cs typeface="+mn-cs"/>
              </a:rPr>
              <a:t>は、現場で効果が発揮できる利用しやすいサービスです。</a:t>
            </a:r>
          </a:p>
        </p:txBody>
      </p:sp>
      <p:sp>
        <p:nvSpPr>
          <p:cNvPr id="31" name="Shape 3">
            <a:extLst>
              <a:ext uri="{FF2B5EF4-FFF2-40B4-BE49-F238E27FC236}">
                <a16:creationId xmlns:a16="http://schemas.microsoft.com/office/drawing/2014/main" id="{285ECA0C-1530-A31F-30B1-2304F28214CB}"/>
              </a:ext>
            </a:extLst>
          </p:cNvPr>
          <p:cNvSpPr/>
          <p:nvPr/>
        </p:nvSpPr>
        <p:spPr>
          <a:xfrm>
            <a:off x="2231462" y="5318448"/>
            <a:ext cx="7997269" cy="684000"/>
          </a:xfrm>
          <a:prstGeom prst="roundRect">
            <a:avLst/>
          </a:prstGeom>
          <a:solidFill>
            <a:srgbClr val="E1EEF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ea typeface="游ゴシック" panose="020B0400000000000000" pitchFamily="50" charset="-128"/>
              <a:cs typeface="+mn-cs"/>
            </a:endParaRPr>
          </a:p>
        </p:txBody>
      </p:sp>
      <p:sp>
        <p:nvSpPr>
          <p:cNvPr id="32" name="Shape 4">
            <a:extLst>
              <a:ext uri="{FF2B5EF4-FFF2-40B4-BE49-F238E27FC236}">
                <a16:creationId xmlns:a16="http://schemas.microsoft.com/office/drawing/2014/main" id="{E98504A3-C6E0-6B8C-4378-5E740AC8CA8F}"/>
              </a:ext>
            </a:extLst>
          </p:cNvPr>
          <p:cNvSpPr/>
          <p:nvPr/>
        </p:nvSpPr>
        <p:spPr>
          <a:xfrm>
            <a:off x="1799797" y="5284365"/>
            <a:ext cx="752166" cy="752166"/>
          </a:xfrm>
          <a:prstGeom prst="ellipse">
            <a:avLst/>
          </a:prstGeom>
          <a:solidFill>
            <a:srgbClr val="23ADBF"/>
          </a:solidFill>
          <a:ln w="136982">
            <a:solidFill>
              <a:srgbClr val="23ADBF">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ea typeface="游ゴシック" panose="020B0400000000000000" pitchFamily="50" charset="-128"/>
              <a:cs typeface="+mn-cs"/>
            </a:endParaRPr>
          </a:p>
        </p:txBody>
      </p:sp>
      <p:sp>
        <p:nvSpPr>
          <p:cNvPr id="33" name="Shape 5">
            <a:extLst>
              <a:ext uri="{FF2B5EF4-FFF2-40B4-BE49-F238E27FC236}">
                <a16:creationId xmlns:a16="http://schemas.microsoft.com/office/drawing/2014/main" id="{80813954-0A88-73ED-5B10-78910B126762}"/>
              </a:ext>
            </a:extLst>
          </p:cNvPr>
          <p:cNvSpPr/>
          <p:nvPr/>
        </p:nvSpPr>
        <p:spPr>
          <a:xfrm>
            <a:off x="2231462" y="4030165"/>
            <a:ext cx="7997269" cy="684000"/>
          </a:xfrm>
          <a:prstGeom prst="roundRect">
            <a:avLst/>
          </a:prstGeom>
          <a:solidFill>
            <a:srgbClr val="E1EEF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ea typeface="游ゴシック" panose="020B0400000000000000" pitchFamily="50" charset="-128"/>
              <a:cs typeface="+mn-cs"/>
            </a:endParaRPr>
          </a:p>
        </p:txBody>
      </p:sp>
      <p:sp>
        <p:nvSpPr>
          <p:cNvPr id="36" name="Shape 7">
            <a:extLst>
              <a:ext uri="{FF2B5EF4-FFF2-40B4-BE49-F238E27FC236}">
                <a16:creationId xmlns:a16="http://schemas.microsoft.com/office/drawing/2014/main" id="{780B4682-D4CC-4F37-7F55-D38E9B93D221}"/>
              </a:ext>
            </a:extLst>
          </p:cNvPr>
          <p:cNvSpPr/>
          <p:nvPr/>
        </p:nvSpPr>
        <p:spPr>
          <a:xfrm>
            <a:off x="1799797" y="3996082"/>
            <a:ext cx="752166" cy="752166"/>
          </a:xfrm>
          <a:prstGeom prst="ellipse">
            <a:avLst/>
          </a:prstGeom>
          <a:solidFill>
            <a:srgbClr val="23ADBF"/>
          </a:solidFill>
          <a:ln w="136982">
            <a:solidFill>
              <a:srgbClr val="23ADBF">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ea typeface="游ゴシック" panose="020B0400000000000000" pitchFamily="50" charset="-128"/>
              <a:cs typeface="+mn-cs"/>
            </a:endParaRPr>
          </a:p>
        </p:txBody>
      </p:sp>
      <p:sp>
        <p:nvSpPr>
          <p:cNvPr id="38" name="Shape 8">
            <a:extLst>
              <a:ext uri="{FF2B5EF4-FFF2-40B4-BE49-F238E27FC236}">
                <a16:creationId xmlns:a16="http://schemas.microsoft.com/office/drawing/2014/main" id="{3B47C2D7-AE05-53DE-A941-5540C0F2AC54}"/>
              </a:ext>
            </a:extLst>
          </p:cNvPr>
          <p:cNvSpPr/>
          <p:nvPr/>
        </p:nvSpPr>
        <p:spPr>
          <a:xfrm>
            <a:off x="2231462" y="2787408"/>
            <a:ext cx="7997269" cy="684000"/>
          </a:xfrm>
          <a:prstGeom prst="roundRect">
            <a:avLst/>
          </a:prstGeom>
          <a:solidFill>
            <a:srgbClr val="E1EEF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ea typeface="游ゴシック" panose="020B0400000000000000" pitchFamily="50" charset="-128"/>
              <a:cs typeface="+mn-cs"/>
            </a:endParaRPr>
          </a:p>
        </p:txBody>
      </p:sp>
      <p:sp>
        <p:nvSpPr>
          <p:cNvPr id="39" name="Shape 9">
            <a:extLst>
              <a:ext uri="{FF2B5EF4-FFF2-40B4-BE49-F238E27FC236}">
                <a16:creationId xmlns:a16="http://schemas.microsoft.com/office/drawing/2014/main" id="{B19EABC4-293C-2920-0FA7-48B4D9905931}"/>
              </a:ext>
            </a:extLst>
          </p:cNvPr>
          <p:cNvSpPr/>
          <p:nvPr/>
        </p:nvSpPr>
        <p:spPr>
          <a:xfrm>
            <a:off x="1799797" y="2753325"/>
            <a:ext cx="752166" cy="752166"/>
          </a:xfrm>
          <a:prstGeom prst="ellipse">
            <a:avLst/>
          </a:prstGeom>
          <a:solidFill>
            <a:srgbClr val="23ADBF"/>
          </a:solidFill>
          <a:ln w="136982">
            <a:solidFill>
              <a:srgbClr val="23ADBF">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ea typeface="游ゴシック" panose="020B0400000000000000" pitchFamily="50" charset="-128"/>
              <a:cs typeface="+mn-cs"/>
            </a:endParaRPr>
          </a:p>
        </p:txBody>
      </p:sp>
      <p:sp>
        <p:nvSpPr>
          <p:cNvPr id="40" name="Shape 10">
            <a:extLst>
              <a:ext uri="{FF2B5EF4-FFF2-40B4-BE49-F238E27FC236}">
                <a16:creationId xmlns:a16="http://schemas.microsoft.com/office/drawing/2014/main" id="{C5650501-C5E0-904E-7929-E7D12F45D50D}"/>
              </a:ext>
            </a:extLst>
          </p:cNvPr>
          <p:cNvSpPr/>
          <p:nvPr/>
        </p:nvSpPr>
        <p:spPr>
          <a:xfrm>
            <a:off x="2231462" y="1628789"/>
            <a:ext cx="7997269" cy="684000"/>
          </a:xfrm>
          <a:prstGeom prst="roundRect">
            <a:avLst/>
          </a:prstGeom>
          <a:solidFill>
            <a:srgbClr val="E1EEF5"/>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ea typeface="游ゴシック" panose="020B0400000000000000" pitchFamily="50" charset="-128"/>
              <a:cs typeface="+mn-cs"/>
            </a:endParaRPr>
          </a:p>
        </p:txBody>
      </p:sp>
      <p:pic>
        <p:nvPicPr>
          <p:cNvPr id="44" name="Image 1" descr="preencoded.png">
            <a:extLst>
              <a:ext uri="{FF2B5EF4-FFF2-40B4-BE49-F238E27FC236}">
                <a16:creationId xmlns:a16="http://schemas.microsoft.com/office/drawing/2014/main" id="{4482DBC0-3C7C-6C12-80D9-62F4ABDDB52C}"/>
              </a:ext>
            </a:extLst>
          </p:cNvPr>
          <p:cNvPicPr>
            <a:picLocks noChangeAspect="1"/>
          </p:cNvPicPr>
          <p:nvPr/>
        </p:nvPicPr>
        <p:blipFill>
          <a:blip r:embed="rId3"/>
          <a:stretch>
            <a:fillRect/>
          </a:stretch>
        </p:blipFill>
        <p:spPr>
          <a:xfrm>
            <a:off x="1966942" y="5443916"/>
            <a:ext cx="453327" cy="433065"/>
          </a:xfrm>
          <a:prstGeom prst="rect">
            <a:avLst/>
          </a:prstGeom>
        </p:spPr>
      </p:pic>
      <p:grpSp>
        <p:nvGrpSpPr>
          <p:cNvPr id="5" name="グループ化 4">
            <a:extLst>
              <a:ext uri="{FF2B5EF4-FFF2-40B4-BE49-F238E27FC236}">
                <a16:creationId xmlns:a16="http://schemas.microsoft.com/office/drawing/2014/main" id="{9C19DCEC-0E66-D4E2-9C2A-450C473A5A2E}"/>
              </a:ext>
            </a:extLst>
          </p:cNvPr>
          <p:cNvGrpSpPr/>
          <p:nvPr/>
        </p:nvGrpSpPr>
        <p:grpSpPr>
          <a:xfrm>
            <a:off x="2017809" y="2891878"/>
            <a:ext cx="369751" cy="475061"/>
            <a:chOff x="417772" y="2713150"/>
            <a:chExt cx="369751" cy="475061"/>
          </a:xfrm>
        </p:grpSpPr>
        <p:sp>
          <p:nvSpPr>
            <p:cNvPr id="35" name="Shape 6">
              <a:extLst>
                <a:ext uri="{FF2B5EF4-FFF2-40B4-BE49-F238E27FC236}">
                  <a16:creationId xmlns:a16="http://schemas.microsoft.com/office/drawing/2014/main" id="{F21CB2FF-CE5A-A6EC-3524-63B38C892723}"/>
                </a:ext>
              </a:extLst>
            </p:cNvPr>
            <p:cNvSpPr/>
            <p:nvPr/>
          </p:nvSpPr>
          <p:spPr>
            <a:xfrm>
              <a:off x="417772" y="2713150"/>
              <a:ext cx="369751" cy="475061"/>
            </a:xfrm>
            <a:prstGeom prst="rect">
              <a:avLst/>
            </a:prstGeo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ea typeface="游ゴシック" panose="020B0400000000000000" pitchFamily="50" charset="-128"/>
                <a:cs typeface="+mn-cs"/>
              </a:endParaRPr>
            </a:p>
          </p:txBody>
        </p:sp>
        <p:pic>
          <p:nvPicPr>
            <p:cNvPr id="45" name="Image 2" descr="preencoded.png">
              <a:extLst>
                <a:ext uri="{FF2B5EF4-FFF2-40B4-BE49-F238E27FC236}">
                  <a16:creationId xmlns:a16="http://schemas.microsoft.com/office/drawing/2014/main" id="{C6DE7B8B-3520-7A78-01A6-B3BF4898A83F}"/>
                </a:ext>
              </a:extLst>
            </p:cNvPr>
            <p:cNvPicPr>
              <a:picLocks noChangeAspect="1"/>
            </p:cNvPicPr>
            <p:nvPr/>
          </p:nvPicPr>
          <p:blipFill>
            <a:blip r:embed="rId4"/>
            <a:stretch>
              <a:fillRect/>
            </a:stretch>
          </p:blipFill>
          <p:spPr>
            <a:xfrm>
              <a:off x="507830" y="2938921"/>
              <a:ext cx="279693" cy="249290"/>
            </a:xfrm>
            <a:prstGeom prst="rect">
              <a:avLst/>
            </a:prstGeom>
          </p:spPr>
        </p:pic>
        <p:pic>
          <p:nvPicPr>
            <p:cNvPr id="46" name="Image 3" descr="preencoded.png">
              <a:extLst>
                <a:ext uri="{FF2B5EF4-FFF2-40B4-BE49-F238E27FC236}">
                  <a16:creationId xmlns:a16="http://schemas.microsoft.com/office/drawing/2014/main" id="{9069A784-A9C3-1F3E-6841-BEEED52F86E2}"/>
                </a:ext>
              </a:extLst>
            </p:cNvPr>
            <p:cNvPicPr>
              <a:picLocks noChangeAspect="1"/>
            </p:cNvPicPr>
            <p:nvPr/>
          </p:nvPicPr>
          <p:blipFill>
            <a:blip r:embed="rId5"/>
            <a:stretch>
              <a:fillRect/>
            </a:stretch>
          </p:blipFill>
          <p:spPr>
            <a:xfrm>
              <a:off x="417772" y="2713153"/>
              <a:ext cx="281051" cy="377357"/>
            </a:xfrm>
            <a:prstGeom prst="rect">
              <a:avLst/>
            </a:prstGeom>
          </p:spPr>
        </p:pic>
        <p:pic>
          <p:nvPicPr>
            <p:cNvPr id="48" name="Image 4" descr="preencoded.png">
              <a:extLst>
                <a:ext uri="{FF2B5EF4-FFF2-40B4-BE49-F238E27FC236}">
                  <a16:creationId xmlns:a16="http://schemas.microsoft.com/office/drawing/2014/main" id="{A91667A8-A3FB-7EAE-FEE5-2A61A0B1DD96}"/>
                </a:ext>
              </a:extLst>
            </p:cNvPr>
            <p:cNvPicPr>
              <a:picLocks noChangeAspect="1"/>
            </p:cNvPicPr>
            <p:nvPr/>
          </p:nvPicPr>
          <p:blipFill>
            <a:blip r:embed="rId6"/>
            <a:stretch>
              <a:fillRect/>
            </a:stretch>
          </p:blipFill>
          <p:spPr>
            <a:xfrm>
              <a:off x="458110" y="2818592"/>
              <a:ext cx="94770" cy="13533"/>
            </a:xfrm>
            <a:prstGeom prst="rect">
              <a:avLst/>
            </a:prstGeom>
          </p:spPr>
        </p:pic>
        <p:pic>
          <p:nvPicPr>
            <p:cNvPr id="50" name="Image 5" descr="preencoded.png">
              <a:extLst>
                <a:ext uri="{FF2B5EF4-FFF2-40B4-BE49-F238E27FC236}">
                  <a16:creationId xmlns:a16="http://schemas.microsoft.com/office/drawing/2014/main" id="{B1D18164-75DC-F1CC-E1A8-317240ECC317}"/>
                </a:ext>
              </a:extLst>
            </p:cNvPr>
            <p:cNvPicPr>
              <a:picLocks noChangeAspect="1"/>
            </p:cNvPicPr>
            <p:nvPr/>
          </p:nvPicPr>
          <p:blipFill>
            <a:blip r:embed="rId6"/>
            <a:stretch>
              <a:fillRect/>
            </a:stretch>
          </p:blipFill>
          <p:spPr>
            <a:xfrm>
              <a:off x="458110" y="2868644"/>
              <a:ext cx="94770" cy="13533"/>
            </a:xfrm>
            <a:prstGeom prst="rect">
              <a:avLst/>
            </a:prstGeom>
          </p:spPr>
        </p:pic>
        <p:pic>
          <p:nvPicPr>
            <p:cNvPr id="51" name="Image 6" descr="preencoded.png">
              <a:extLst>
                <a:ext uri="{FF2B5EF4-FFF2-40B4-BE49-F238E27FC236}">
                  <a16:creationId xmlns:a16="http://schemas.microsoft.com/office/drawing/2014/main" id="{8B18045B-6131-40AD-96C7-E6520A356A97}"/>
                </a:ext>
              </a:extLst>
            </p:cNvPr>
            <p:cNvPicPr>
              <a:picLocks noChangeAspect="1"/>
            </p:cNvPicPr>
            <p:nvPr/>
          </p:nvPicPr>
          <p:blipFill>
            <a:blip r:embed="rId7"/>
            <a:stretch>
              <a:fillRect/>
            </a:stretch>
          </p:blipFill>
          <p:spPr>
            <a:xfrm>
              <a:off x="459473" y="2918695"/>
              <a:ext cx="190890" cy="13533"/>
            </a:xfrm>
            <a:prstGeom prst="rect">
              <a:avLst/>
            </a:prstGeom>
          </p:spPr>
        </p:pic>
        <p:pic>
          <p:nvPicPr>
            <p:cNvPr id="52" name="Image 7" descr="preencoded.png">
              <a:extLst>
                <a:ext uri="{FF2B5EF4-FFF2-40B4-BE49-F238E27FC236}">
                  <a16:creationId xmlns:a16="http://schemas.microsoft.com/office/drawing/2014/main" id="{A10E0760-0D75-ED00-EC7E-205517926361}"/>
                </a:ext>
              </a:extLst>
            </p:cNvPr>
            <p:cNvPicPr>
              <a:picLocks noChangeAspect="1"/>
            </p:cNvPicPr>
            <p:nvPr/>
          </p:nvPicPr>
          <p:blipFill>
            <a:blip r:embed="rId8"/>
            <a:stretch>
              <a:fillRect/>
            </a:stretch>
          </p:blipFill>
          <p:spPr>
            <a:xfrm>
              <a:off x="459473" y="2975074"/>
              <a:ext cx="199014" cy="13533"/>
            </a:xfrm>
            <a:prstGeom prst="rect">
              <a:avLst/>
            </a:prstGeom>
          </p:spPr>
        </p:pic>
        <p:pic>
          <p:nvPicPr>
            <p:cNvPr id="54" name="Image 8" descr="preencoded.png">
              <a:extLst>
                <a:ext uri="{FF2B5EF4-FFF2-40B4-BE49-F238E27FC236}">
                  <a16:creationId xmlns:a16="http://schemas.microsoft.com/office/drawing/2014/main" id="{8C937697-5D83-9C55-6C3F-317BF6FC84E5}"/>
                </a:ext>
              </a:extLst>
            </p:cNvPr>
            <p:cNvPicPr>
              <a:picLocks noChangeAspect="1"/>
            </p:cNvPicPr>
            <p:nvPr/>
          </p:nvPicPr>
          <p:blipFill>
            <a:blip r:embed="rId9"/>
            <a:stretch>
              <a:fillRect/>
            </a:stretch>
          </p:blipFill>
          <p:spPr>
            <a:xfrm>
              <a:off x="458110" y="3028281"/>
              <a:ext cx="192252" cy="13533"/>
            </a:xfrm>
            <a:prstGeom prst="rect">
              <a:avLst/>
            </a:prstGeom>
          </p:spPr>
        </p:pic>
      </p:grpSp>
      <p:sp>
        <p:nvSpPr>
          <p:cNvPr id="69" name="Text 15">
            <a:extLst>
              <a:ext uri="{FF2B5EF4-FFF2-40B4-BE49-F238E27FC236}">
                <a16:creationId xmlns:a16="http://schemas.microsoft.com/office/drawing/2014/main" id="{DD3EA65D-72FB-16F7-104F-D33BF91AA443}"/>
              </a:ext>
            </a:extLst>
          </p:cNvPr>
          <p:cNvSpPr/>
          <p:nvPr/>
        </p:nvSpPr>
        <p:spPr>
          <a:xfrm>
            <a:off x="2673232" y="5456709"/>
            <a:ext cx="7340346" cy="396000"/>
          </a:xfrm>
          <a:prstGeom prst="rect">
            <a:avLst/>
          </a:prstGeom>
          <a:noFill/>
          <a:ln/>
        </p:spPr>
        <p:txBody>
          <a:bodyPr wrap="square" rtlCol="0" anchor="ctr"/>
          <a:lstStyle/>
          <a:p>
            <a:pPr lvl="0">
              <a:defRPr/>
            </a:pPr>
            <a:r>
              <a:rPr lang="ja-JP" altLang="en-US" sz="2400" b="1" kern="0" spc="104" dirty="0">
                <a:solidFill>
                  <a:srgbClr val="616161">
                    <a:alpha val="99000"/>
                  </a:srgbClr>
                </a:solidFill>
                <a:cs typeface="Zen Kaku Gothic New" pitchFamily="34" charset="-120"/>
              </a:rPr>
              <a:t>利用中の音声認識・</a:t>
            </a:r>
            <a:r>
              <a:rPr lang="en-US" altLang="ja-JP" sz="2400" b="1" kern="0" spc="104" dirty="0">
                <a:solidFill>
                  <a:srgbClr val="616161">
                    <a:alpha val="99000"/>
                  </a:srgbClr>
                </a:solidFill>
                <a:cs typeface="Zen Kaku Gothic New" pitchFamily="34" charset="-120"/>
              </a:rPr>
              <a:t>CRM</a:t>
            </a:r>
            <a:r>
              <a:rPr lang="ja-JP" altLang="en-US" sz="2400" b="1" kern="0" spc="104" dirty="0">
                <a:solidFill>
                  <a:srgbClr val="616161">
                    <a:alpha val="99000"/>
                  </a:srgbClr>
                </a:solidFill>
                <a:cs typeface="Zen Kaku Gothic New" pitchFamily="34" charset="-120"/>
              </a:rPr>
              <a:t>・</a:t>
            </a:r>
            <a:r>
              <a:rPr lang="en-US" altLang="ja-JP" sz="2400" b="1" kern="0" spc="104" dirty="0">
                <a:solidFill>
                  <a:srgbClr val="616161">
                    <a:alpha val="99000"/>
                  </a:srgbClr>
                </a:solidFill>
                <a:cs typeface="Zen Kaku Gothic New" pitchFamily="34" charset="-120"/>
              </a:rPr>
              <a:t>PBX</a:t>
            </a:r>
            <a:r>
              <a:rPr lang="ja-JP" altLang="en-US" sz="2400" b="1" kern="0" spc="104" dirty="0">
                <a:solidFill>
                  <a:srgbClr val="616161">
                    <a:alpha val="99000"/>
                  </a:srgbClr>
                </a:solidFill>
                <a:cs typeface="Zen Kaku Gothic New" pitchFamily="34" charset="-120"/>
              </a:rPr>
              <a:t>と連携</a:t>
            </a:r>
            <a:endParaRPr kumimoji="1" lang="en-US" sz="240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91" name="Text 17">
            <a:extLst>
              <a:ext uri="{FF2B5EF4-FFF2-40B4-BE49-F238E27FC236}">
                <a16:creationId xmlns:a16="http://schemas.microsoft.com/office/drawing/2014/main" id="{996CC52A-9FF6-4EE3-6751-FE333335DD60}"/>
              </a:ext>
            </a:extLst>
          </p:cNvPr>
          <p:cNvSpPr/>
          <p:nvPr/>
        </p:nvSpPr>
        <p:spPr>
          <a:xfrm>
            <a:off x="2673232" y="4168426"/>
            <a:ext cx="7340346" cy="396000"/>
          </a:xfrm>
          <a:prstGeom prst="rect">
            <a:avLst/>
          </a:prstGeom>
          <a:noFill/>
          <a:ln/>
        </p:spPr>
        <p:txBody>
          <a:bodyPr wrap="square" rtlCol="0" anchor="ctr"/>
          <a:lstStyle/>
          <a:p>
            <a:pPr lvl="0">
              <a:defRPr/>
            </a:pPr>
            <a:r>
              <a:rPr lang="ja-JP" altLang="en-US" sz="2400" b="1" dirty="0">
                <a:solidFill>
                  <a:srgbClr val="616161">
                    <a:alpha val="99000"/>
                  </a:srgbClr>
                </a:solidFill>
                <a:cs typeface="Zen Kaku Gothic New" pitchFamily="34" charset="-120"/>
              </a:rPr>
              <a:t>要約パターンを自由に追加・修正</a:t>
            </a:r>
            <a:endParaRPr kumimoji="1" lang="en-US" sz="240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94" name="Text 19">
            <a:extLst>
              <a:ext uri="{FF2B5EF4-FFF2-40B4-BE49-F238E27FC236}">
                <a16:creationId xmlns:a16="http://schemas.microsoft.com/office/drawing/2014/main" id="{B95A02FC-46E3-3023-DE51-D86C373F91C3}"/>
              </a:ext>
            </a:extLst>
          </p:cNvPr>
          <p:cNvSpPr/>
          <p:nvPr/>
        </p:nvSpPr>
        <p:spPr>
          <a:xfrm>
            <a:off x="2673232" y="2925669"/>
            <a:ext cx="7340346" cy="396000"/>
          </a:xfrm>
          <a:prstGeom prst="rect">
            <a:avLst/>
          </a:prstGeom>
          <a:noFill/>
          <a:ln/>
        </p:spPr>
        <p:txBody>
          <a:bodyPr wrap="square" rtlCol="0" anchor="ctr"/>
          <a:lstStyle/>
          <a:p>
            <a:pPr lvl="0">
              <a:defRPr/>
            </a:pPr>
            <a:r>
              <a:rPr lang="ja-JP" altLang="en-US" sz="2400" b="1" kern="0" spc="104" dirty="0">
                <a:solidFill>
                  <a:srgbClr val="616161">
                    <a:alpha val="99000"/>
                  </a:srgbClr>
                </a:solidFill>
                <a:cs typeface="Zen Kaku Gothic New" pitchFamily="34" charset="-120"/>
              </a:rPr>
              <a:t>用途に合わせて自動要約</a:t>
            </a:r>
            <a:endParaRPr kumimoji="1" lang="en-US" sz="240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96" name="Text 21">
            <a:extLst>
              <a:ext uri="{FF2B5EF4-FFF2-40B4-BE49-F238E27FC236}">
                <a16:creationId xmlns:a16="http://schemas.microsoft.com/office/drawing/2014/main" id="{04E4628B-2408-1F03-28E8-AD314D868C1D}"/>
              </a:ext>
            </a:extLst>
          </p:cNvPr>
          <p:cNvSpPr/>
          <p:nvPr/>
        </p:nvSpPr>
        <p:spPr>
          <a:xfrm>
            <a:off x="2673232" y="1767050"/>
            <a:ext cx="7340346" cy="396000"/>
          </a:xfrm>
          <a:prstGeom prst="rect">
            <a:avLst/>
          </a:prstGeom>
          <a:noFill/>
          <a:ln/>
        </p:spPr>
        <p:txBody>
          <a:bodyPr wrap="square" rtlCol="0" anchor="ctr"/>
          <a:lstStyle/>
          <a:p>
            <a:pPr lvl="0">
              <a:defRPr/>
            </a:pPr>
            <a:r>
              <a:rPr lang="ja-JP" altLang="en-US" sz="2400" b="1" kern="0" spc="104" dirty="0">
                <a:solidFill>
                  <a:srgbClr val="616161">
                    <a:alpha val="99000"/>
                  </a:srgbClr>
                </a:solidFill>
                <a:cs typeface="Zen Kaku Gothic New" pitchFamily="34" charset="-120"/>
              </a:rPr>
              <a:t>オペレータが利用しやすい</a:t>
            </a:r>
            <a:r>
              <a:rPr lang="en-US" altLang="ja-JP" sz="2400" b="1" kern="0" spc="104" dirty="0">
                <a:solidFill>
                  <a:srgbClr val="616161">
                    <a:alpha val="99000"/>
                  </a:srgbClr>
                </a:solidFill>
                <a:cs typeface="Zen Kaku Gothic New" pitchFamily="34" charset="-120"/>
              </a:rPr>
              <a:t>UI</a:t>
            </a:r>
            <a:endParaRPr kumimoji="1" lang="en-US" sz="2400" b="1"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41" name="Shape 11">
            <a:extLst>
              <a:ext uri="{FF2B5EF4-FFF2-40B4-BE49-F238E27FC236}">
                <a16:creationId xmlns:a16="http://schemas.microsoft.com/office/drawing/2014/main" id="{2755BC79-1675-4F55-2D90-014B1A87E9C8}"/>
              </a:ext>
            </a:extLst>
          </p:cNvPr>
          <p:cNvSpPr/>
          <p:nvPr/>
        </p:nvSpPr>
        <p:spPr>
          <a:xfrm>
            <a:off x="1799797" y="1594706"/>
            <a:ext cx="752166" cy="752166"/>
          </a:xfrm>
          <a:prstGeom prst="ellipse">
            <a:avLst/>
          </a:prstGeom>
          <a:solidFill>
            <a:srgbClr val="23ADBF"/>
          </a:solidFill>
          <a:ln w="136982">
            <a:solidFill>
              <a:srgbClr val="23ADBF">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ea typeface="游ゴシック" panose="020B0400000000000000" pitchFamily="50" charset="-128"/>
              <a:cs typeface="+mn-cs"/>
            </a:endParaRPr>
          </a:p>
        </p:txBody>
      </p:sp>
      <p:pic>
        <p:nvPicPr>
          <p:cNvPr id="60" name="Image 12" descr="preencoded.png">
            <a:extLst>
              <a:ext uri="{FF2B5EF4-FFF2-40B4-BE49-F238E27FC236}">
                <a16:creationId xmlns:a16="http://schemas.microsoft.com/office/drawing/2014/main" id="{01430364-9587-BE25-E223-7524E52F713B}"/>
              </a:ext>
            </a:extLst>
          </p:cNvPr>
          <p:cNvPicPr>
            <a:picLocks noChangeAspect="1"/>
          </p:cNvPicPr>
          <p:nvPr/>
        </p:nvPicPr>
        <p:blipFill>
          <a:blip r:embed="rId10"/>
          <a:stretch>
            <a:fillRect/>
          </a:stretch>
        </p:blipFill>
        <p:spPr>
          <a:xfrm>
            <a:off x="1966888" y="4187289"/>
            <a:ext cx="471592" cy="369753"/>
          </a:xfrm>
          <a:prstGeom prst="rect">
            <a:avLst/>
          </a:prstGeom>
        </p:spPr>
      </p:pic>
      <p:grpSp>
        <p:nvGrpSpPr>
          <p:cNvPr id="3" name="グループ化 2">
            <a:extLst>
              <a:ext uri="{FF2B5EF4-FFF2-40B4-BE49-F238E27FC236}">
                <a16:creationId xmlns:a16="http://schemas.microsoft.com/office/drawing/2014/main" id="{B2F5868B-6624-9E2F-5F54-C28D5AEC5964}"/>
              </a:ext>
            </a:extLst>
          </p:cNvPr>
          <p:cNvGrpSpPr/>
          <p:nvPr/>
        </p:nvGrpSpPr>
        <p:grpSpPr>
          <a:xfrm>
            <a:off x="1923887" y="1808706"/>
            <a:ext cx="503776" cy="324167"/>
            <a:chOff x="301272" y="1872969"/>
            <a:chExt cx="503776" cy="324167"/>
          </a:xfrm>
        </p:grpSpPr>
        <p:pic>
          <p:nvPicPr>
            <p:cNvPr id="55" name="Image 9" descr="preencoded.png">
              <a:extLst>
                <a:ext uri="{FF2B5EF4-FFF2-40B4-BE49-F238E27FC236}">
                  <a16:creationId xmlns:a16="http://schemas.microsoft.com/office/drawing/2014/main" id="{FA621876-BFCF-97C5-FF2F-0F5E2FF5316C}"/>
                </a:ext>
              </a:extLst>
            </p:cNvPr>
            <p:cNvPicPr>
              <a:picLocks noChangeAspect="1"/>
            </p:cNvPicPr>
            <p:nvPr/>
          </p:nvPicPr>
          <p:blipFill>
            <a:blip r:embed="rId11"/>
            <a:stretch>
              <a:fillRect/>
            </a:stretch>
          </p:blipFill>
          <p:spPr>
            <a:xfrm>
              <a:off x="445831" y="1872969"/>
              <a:ext cx="223412" cy="324167"/>
            </a:xfrm>
            <a:prstGeom prst="rect">
              <a:avLst/>
            </a:prstGeom>
          </p:spPr>
        </p:pic>
        <p:pic>
          <p:nvPicPr>
            <p:cNvPr id="56" name="Image 10" descr="preencoded.png">
              <a:extLst>
                <a:ext uri="{FF2B5EF4-FFF2-40B4-BE49-F238E27FC236}">
                  <a16:creationId xmlns:a16="http://schemas.microsoft.com/office/drawing/2014/main" id="{3FE7A31E-AB88-FD92-8E48-537873BED81F}"/>
                </a:ext>
              </a:extLst>
            </p:cNvPr>
            <p:cNvPicPr>
              <a:picLocks noChangeAspect="1"/>
            </p:cNvPicPr>
            <p:nvPr/>
          </p:nvPicPr>
          <p:blipFill>
            <a:blip r:embed="rId12"/>
            <a:stretch>
              <a:fillRect/>
            </a:stretch>
          </p:blipFill>
          <p:spPr>
            <a:xfrm>
              <a:off x="301272" y="1901443"/>
              <a:ext cx="122658" cy="236554"/>
            </a:xfrm>
            <a:prstGeom prst="rect">
              <a:avLst/>
            </a:prstGeom>
          </p:spPr>
        </p:pic>
        <p:pic>
          <p:nvPicPr>
            <p:cNvPr id="59" name="Image 11" descr="preencoded.png">
              <a:extLst>
                <a:ext uri="{FF2B5EF4-FFF2-40B4-BE49-F238E27FC236}">
                  <a16:creationId xmlns:a16="http://schemas.microsoft.com/office/drawing/2014/main" id="{3A3BFF1B-5F5A-4E66-22EA-1E5F953A7A41}"/>
                </a:ext>
              </a:extLst>
            </p:cNvPr>
            <p:cNvPicPr>
              <a:picLocks noChangeAspect="1"/>
            </p:cNvPicPr>
            <p:nvPr/>
          </p:nvPicPr>
          <p:blipFill>
            <a:blip r:embed="rId13"/>
            <a:stretch>
              <a:fillRect/>
            </a:stretch>
          </p:blipFill>
          <p:spPr>
            <a:xfrm>
              <a:off x="682390" y="1901443"/>
              <a:ext cx="122658" cy="236554"/>
            </a:xfrm>
            <a:prstGeom prst="rect">
              <a:avLst/>
            </a:prstGeom>
          </p:spPr>
        </p:pic>
      </p:grpSp>
    </p:spTree>
    <p:extLst>
      <p:ext uri="{BB962C8B-B14F-4D97-AF65-F5344CB8AC3E}">
        <p14:creationId xmlns:p14="http://schemas.microsoft.com/office/powerpoint/2010/main" val="562597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8FFAC-A44F-D610-F830-5C496FC169FE}"/>
            </a:ext>
          </a:extLst>
        </p:cNvPr>
        <p:cNvGrpSpPr/>
        <p:nvPr/>
      </p:nvGrpSpPr>
      <p:grpSpPr>
        <a:xfrm>
          <a:off x="0" y="0"/>
          <a:ext cx="0" cy="0"/>
          <a:chOff x="0" y="0"/>
          <a:chExt cx="0" cy="0"/>
        </a:xfrm>
      </p:grpSpPr>
      <p:sp>
        <p:nvSpPr>
          <p:cNvPr id="30" name="角丸四角形 3">
            <a:extLst>
              <a:ext uri="{FF2B5EF4-FFF2-40B4-BE49-F238E27FC236}">
                <a16:creationId xmlns:a16="http://schemas.microsoft.com/office/drawing/2014/main" id="{037678F5-2E93-3A5D-0533-A4717B56133D}"/>
              </a:ext>
            </a:extLst>
          </p:cNvPr>
          <p:cNvSpPr/>
          <p:nvPr/>
        </p:nvSpPr>
        <p:spPr>
          <a:xfrm>
            <a:off x="244485" y="1676397"/>
            <a:ext cx="2075381" cy="3448051"/>
          </a:xfrm>
          <a:prstGeom prst="roundRect">
            <a:avLst>
              <a:gd name="adj" fmla="val 45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70C0"/>
              </a:solidFill>
              <a:effectLst/>
              <a:uLnTx/>
              <a:uFillTx/>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B9439ED6-A55B-0417-49F4-6914C7829373}"/>
              </a:ext>
            </a:extLst>
          </p:cNvPr>
          <p:cNvSpPr txBox="1"/>
          <p:nvPr/>
        </p:nvSpPr>
        <p:spPr>
          <a:xfrm>
            <a:off x="83114" y="217109"/>
            <a:ext cx="9610567" cy="461665"/>
          </a:xfrm>
          <a:prstGeom prst="rect">
            <a:avLst/>
          </a:prstGeom>
          <a:noFill/>
        </p:spPr>
        <p:txBody>
          <a:bodyPr wrap="square">
            <a:spAutoFit/>
          </a:bodyPr>
          <a:lstStyle/>
          <a:p>
            <a:pPr lvl="0">
              <a:defRPr/>
            </a:pPr>
            <a:r>
              <a:rPr kumimoji="1" lang="en-US" altLang="ja-JP" sz="2400" b="1" i="0" u="none" strike="noStrike" kern="1200" cap="none" spc="0" normalizeH="0" baseline="0" noProof="0" dirty="0">
                <a:ln>
                  <a:noFill/>
                </a:ln>
                <a:solidFill>
                  <a:srgbClr val="616161"/>
                </a:solidFill>
                <a:effectLst/>
                <a:uLnTx/>
                <a:uFillTx/>
                <a:ea typeface="游ゴシック" panose="020B0400000000000000" pitchFamily="50" charset="-128"/>
                <a:cs typeface="+mn-cs"/>
              </a:rPr>
              <a:t>QuickSummary2.0</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の特徴</a:t>
            </a:r>
            <a:r>
              <a:rPr kumimoji="1" lang="en-US" altLang="ja-JP"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_</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①</a:t>
            </a:r>
            <a:r>
              <a:rPr lang="ja-JP" altLang="en-US" sz="2400" b="1" kern="0" spc="104" dirty="0">
                <a:solidFill>
                  <a:srgbClr val="616161">
                    <a:alpha val="99000"/>
                  </a:srgbClr>
                </a:solidFill>
                <a:cs typeface="Zen Kaku Gothic New" pitchFamily="34" charset="-120"/>
              </a:rPr>
              <a:t>オペレータが利用しやすい</a:t>
            </a:r>
            <a:r>
              <a:rPr lang="en-US" altLang="ja-JP" sz="2400" b="1" kern="0" spc="104" dirty="0">
                <a:solidFill>
                  <a:srgbClr val="616161">
                    <a:alpha val="99000"/>
                  </a:srgbClr>
                </a:solidFill>
                <a:cs typeface="Zen Kaku Gothic New" pitchFamily="34" charset="-120"/>
              </a:rPr>
              <a:t>UI</a:t>
            </a:r>
            <a:endParaRPr lang="en-US" altLang="ja-JP" sz="2400" b="1" dirty="0">
              <a:solidFill>
                <a:srgbClr val="616161"/>
              </a:solidFill>
            </a:endParaRPr>
          </a:p>
        </p:txBody>
      </p:sp>
      <p:sp>
        <p:nvSpPr>
          <p:cNvPr id="20" name="テキスト ボックス 19">
            <a:extLst>
              <a:ext uri="{FF2B5EF4-FFF2-40B4-BE49-F238E27FC236}">
                <a16:creationId xmlns:a16="http://schemas.microsoft.com/office/drawing/2014/main" id="{7362F577-469A-E94D-26F1-268A165C8648}"/>
              </a:ext>
            </a:extLst>
          </p:cNvPr>
          <p:cNvSpPr txBox="1"/>
          <p:nvPr/>
        </p:nvSpPr>
        <p:spPr>
          <a:xfrm>
            <a:off x="177182" y="750457"/>
            <a:ext cx="11811618" cy="338554"/>
          </a:xfrm>
          <a:prstGeom prst="rect">
            <a:avLst/>
          </a:prstGeom>
          <a:noFill/>
        </p:spPr>
        <p:txBody>
          <a:bodyPr wrap="square" rtlCol="0">
            <a:spAutoFit/>
          </a:bodyPr>
          <a:lstStyle/>
          <a:p>
            <a:pPr lvl="0">
              <a:defRPr/>
            </a:pPr>
            <a:r>
              <a:rPr lang="ja-JP" altLang="en-US" sz="1600" dirty="0">
                <a:solidFill>
                  <a:prstClr val="black"/>
                </a:solidFill>
              </a:rPr>
              <a:t>コンタクトセンターのオペレータが複数画面を開いている中でも、直感的に操作し、利用しやすい</a:t>
            </a:r>
            <a:r>
              <a:rPr lang="en-US" altLang="ja-JP" sz="1600" dirty="0">
                <a:solidFill>
                  <a:prstClr val="black"/>
                </a:solidFill>
              </a:rPr>
              <a:t>UI</a:t>
            </a:r>
            <a:r>
              <a:rPr lang="ja-JP" altLang="en-US" sz="1600" dirty="0">
                <a:solidFill>
                  <a:prstClr val="black"/>
                </a:solidFill>
              </a:rPr>
              <a:t>となっています。</a:t>
            </a: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grpSp>
        <p:nvGrpSpPr>
          <p:cNvPr id="5" name="グループ化 4">
            <a:extLst>
              <a:ext uri="{FF2B5EF4-FFF2-40B4-BE49-F238E27FC236}">
                <a16:creationId xmlns:a16="http://schemas.microsoft.com/office/drawing/2014/main" id="{F810A5AA-5E2B-162D-9BA7-68A97FFAA1D7}"/>
              </a:ext>
            </a:extLst>
          </p:cNvPr>
          <p:cNvGrpSpPr/>
          <p:nvPr/>
        </p:nvGrpSpPr>
        <p:grpSpPr>
          <a:xfrm>
            <a:off x="2632022" y="1676397"/>
            <a:ext cx="6834713" cy="3448051"/>
            <a:chOff x="946019" y="1479379"/>
            <a:chExt cx="9464806" cy="4628164"/>
          </a:xfrm>
        </p:grpSpPr>
        <p:sp>
          <p:nvSpPr>
            <p:cNvPr id="4" name="角丸四角形 3">
              <a:extLst>
                <a:ext uri="{FF2B5EF4-FFF2-40B4-BE49-F238E27FC236}">
                  <a16:creationId xmlns:a16="http://schemas.microsoft.com/office/drawing/2014/main" id="{B75515F5-1430-1B04-1E4C-C0C101E09F09}"/>
                </a:ext>
              </a:extLst>
            </p:cNvPr>
            <p:cNvSpPr/>
            <p:nvPr/>
          </p:nvSpPr>
          <p:spPr>
            <a:xfrm>
              <a:off x="946019" y="1479379"/>
              <a:ext cx="9464806" cy="4628164"/>
            </a:xfrm>
            <a:prstGeom prst="roundRect">
              <a:avLst>
                <a:gd name="adj" fmla="val 45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70C0"/>
                </a:solidFill>
                <a:effectLst/>
                <a:uLnTx/>
                <a:uFillTx/>
                <a:ea typeface="游ゴシック" panose="020B0400000000000000" pitchFamily="50" charset="-128"/>
                <a:cs typeface="+mn-cs"/>
              </a:endParaRPr>
            </a:p>
          </p:txBody>
        </p:sp>
        <p:pic>
          <p:nvPicPr>
            <p:cNvPr id="3" name="図 2"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D60FD78B-55C7-209F-50A7-3614C8EC497A}"/>
                </a:ext>
              </a:extLst>
            </p:cNvPr>
            <p:cNvPicPr>
              <a:picLocks noChangeAspect="1"/>
            </p:cNvPicPr>
            <p:nvPr/>
          </p:nvPicPr>
          <p:blipFill>
            <a:blip r:embed="rId3"/>
            <a:stretch>
              <a:fillRect/>
            </a:stretch>
          </p:blipFill>
          <p:spPr>
            <a:xfrm>
              <a:off x="1149285" y="1655557"/>
              <a:ext cx="9058275" cy="4275809"/>
            </a:xfrm>
            <a:prstGeom prst="rect">
              <a:avLst/>
            </a:prstGeom>
          </p:spPr>
        </p:pic>
      </p:grpSp>
      <p:sp>
        <p:nvSpPr>
          <p:cNvPr id="7" name="角丸四角形 3">
            <a:extLst>
              <a:ext uri="{FF2B5EF4-FFF2-40B4-BE49-F238E27FC236}">
                <a16:creationId xmlns:a16="http://schemas.microsoft.com/office/drawing/2014/main" id="{3AB5CE51-2361-F988-D3E7-5B1D66AEBC15}"/>
              </a:ext>
            </a:extLst>
          </p:cNvPr>
          <p:cNvSpPr/>
          <p:nvPr/>
        </p:nvSpPr>
        <p:spPr>
          <a:xfrm>
            <a:off x="5137406" y="1509362"/>
            <a:ext cx="1582204" cy="274327"/>
          </a:xfrm>
          <a:prstGeom prst="roundRect">
            <a:avLst>
              <a:gd name="adj" fmla="val 50000"/>
            </a:avLst>
          </a:prstGeom>
          <a:solidFill>
            <a:srgbClr val="328AC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ja-JP" altLang="en-US" sz="1400" b="1" dirty="0">
                <a:solidFill>
                  <a:schemeClr val="bg1"/>
                </a:solidFill>
                <a:latin typeface="游ゴシック" panose="020B0400000000000000" pitchFamily="50" charset="-128"/>
                <a:ea typeface="游ゴシック" panose="020B0400000000000000" pitchFamily="50" charset="-128"/>
              </a:rPr>
              <a:t>要約</a:t>
            </a: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画面</a:t>
            </a:r>
            <a:endParaRPr kumimoji="1" lang="ja-JP" altLang="en-US" sz="1400" b="0" i="0" u="none" strike="noStrike" kern="1200" cap="none" spc="0" normalizeH="0" baseline="0" noProof="0" dirty="0">
              <a:ln>
                <a:noFill/>
              </a:ln>
              <a:solidFill>
                <a:schemeClr val="bg1"/>
              </a:solidFill>
              <a:effectLst/>
              <a:uLnTx/>
              <a:uFillTx/>
              <a:ea typeface="游ゴシック" panose="020B0400000000000000" pitchFamily="50" charset="-128"/>
              <a:cs typeface="+mn-cs"/>
            </a:endParaRPr>
          </a:p>
        </p:txBody>
      </p:sp>
      <p:cxnSp>
        <p:nvCxnSpPr>
          <p:cNvPr id="14" name="直線矢印コネクタ 13">
            <a:extLst>
              <a:ext uri="{FF2B5EF4-FFF2-40B4-BE49-F238E27FC236}">
                <a16:creationId xmlns:a16="http://schemas.microsoft.com/office/drawing/2014/main" id="{A659B376-765C-861E-BD5C-510A48FA31F9}"/>
              </a:ext>
            </a:extLst>
          </p:cNvPr>
          <p:cNvCxnSpPr>
            <a:cxnSpLocks/>
            <a:stCxn id="18" idx="3"/>
          </p:cNvCxnSpPr>
          <p:nvPr/>
        </p:nvCxnSpPr>
        <p:spPr>
          <a:xfrm>
            <a:off x="8283394" y="1907951"/>
            <a:ext cx="1490972"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18" name="正方形/長方形 17">
            <a:extLst>
              <a:ext uri="{FF2B5EF4-FFF2-40B4-BE49-F238E27FC236}">
                <a16:creationId xmlns:a16="http://schemas.microsoft.com/office/drawing/2014/main" id="{514E30A9-4250-CD39-D871-ED85A81A6D08}"/>
              </a:ext>
            </a:extLst>
          </p:cNvPr>
          <p:cNvSpPr/>
          <p:nvPr/>
        </p:nvSpPr>
        <p:spPr>
          <a:xfrm>
            <a:off x="6049378" y="1816775"/>
            <a:ext cx="2234016" cy="182351"/>
          </a:xfrm>
          <a:prstGeom prst="rect">
            <a:avLst/>
          </a:prstGeom>
          <a:noFill/>
          <a:ln w="19050">
            <a:solidFill>
              <a:srgbClr val="407F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descr="グラフィカル ユーザー インターフェイス&#10;&#10;AI 生成コンテンツは誤りを含む可能性があります。">
            <a:extLst>
              <a:ext uri="{FF2B5EF4-FFF2-40B4-BE49-F238E27FC236}">
                <a16:creationId xmlns:a16="http://schemas.microsoft.com/office/drawing/2014/main" id="{FD18A936-834A-83D4-CA25-CE7295F434A7}"/>
              </a:ext>
            </a:extLst>
          </p:cNvPr>
          <p:cNvPicPr>
            <a:picLocks noChangeAspect="1"/>
          </p:cNvPicPr>
          <p:nvPr/>
        </p:nvPicPr>
        <p:blipFill>
          <a:blip r:embed="rId4"/>
          <a:srcRect t="8657" r="2330" b="1368"/>
          <a:stretch>
            <a:fillRect/>
          </a:stretch>
        </p:blipFill>
        <p:spPr>
          <a:xfrm>
            <a:off x="314051" y="1890983"/>
            <a:ext cx="1918318" cy="3018878"/>
          </a:xfrm>
          <a:prstGeom prst="rect">
            <a:avLst/>
          </a:prstGeom>
        </p:spPr>
      </p:pic>
      <p:sp>
        <p:nvSpPr>
          <p:cNvPr id="35" name="角丸四角形 3">
            <a:extLst>
              <a:ext uri="{FF2B5EF4-FFF2-40B4-BE49-F238E27FC236}">
                <a16:creationId xmlns:a16="http://schemas.microsoft.com/office/drawing/2014/main" id="{6E8BA306-571A-6179-FD3B-6DA79058E4DD}"/>
              </a:ext>
            </a:extLst>
          </p:cNvPr>
          <p:cNvSpPr/>
          <p:nvPr/>
        </p:nvSpPr>
        <p:spPr>
          <a:xfrm>
            <a:off x="9774366" y="1676396"/>
            <a:ext cx="2075381" cy="3448051"/>
          </a:xfrm>
          <a:prstGeom prst="roundRect">
            <a:avLst>
              <a:gd name="adj" fmla="val 45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70C0"/>
              </a:solidFill>
              <a:effectLst/>
              <a:uLnTx/>
              <a:uFillTx/>
              <a:ea typeface="游ゴシック" panose="020B0400000000000000" pitchFamily="50" charset="-128"/>
              <a:cs typeface="+mn-cs"/>
            </a:endParaRPr>
          </a:p>
        </p:txBody>
      </p:sp>
      <p:pic>
        <p:nvPicPr>
          <p:cNvPr id="34" name="図 33" descr="テーブル が含まれている画像&#10;&#10;AI 生成コンテンツは誤りを含む可能性があります。">
            <a:extLst>
              <a:ext uri="{FF2B5EF4-FFF2-40B4-BE49-F238E27FC236}">
                <a16:creationId xmlns:a16="http://schemas.microsoft.com/office/drawing/2014/main" id="{91E36B3B-309C-614F-91FF-3BA76E1C7408}"/>
              </a:ext>
            </a:extLst>
          </p:cNvPr>
          <p:cNvPicPr>
            <a:picLocks noChangeAspect="1"/>
          </p:cNvPicPr>
          <p:nvPr/>
        </p:nvPicPr>
        <p:blipFill>
          <a:blip r:embed="rId5"/>
          <a:stretch>
            <a:fillRect/>
          </a:stretch>
        </p:blipFill>
        <p:spPr>
          <a:xfrm>
            <a:off x="9942835" y="1890983"/>
            <a:ext cx="1662907" cy="1832017"/>
          </a:xfrm>
          <a:prstGeom prst="rect">
            <a:avLst/>
          </a:prstGeom>
        </p:spPr>
      </p:pic>
      <p:sp>
        <p:nvSpPr>
          <p:cNvPr id="36" name="角丸四角形 3">
            <a:extLst>
              <a:ext uri="{FF2B5EF4-FFF2-40B4-BE49-F238E27FC236}">
                <a16:creationId xmlns:a16="http://schemas.microsoft.com/office/drawing/2014/main" id="{1F382566-639E-0F3F-D901-33D41EA5B1FE}"/>
              </a:ext>
            </a:extLst>
          </p:cNvPr>
          <p:cNvSpPr/>
          <p:nvPr/>
        </p:nvSpPr>
        <p:spPr>
          <a:xfrm>
            <a:off x="589280" y="1509363"/>
            <a:ext cx="1332000" cy="274327"/>
          </a:xfrm>
          <a:prstGeom prst="roundRect">
            <a:avLst>
              <a:gd name="adj" fmla="val 50000"/>
            </a:avLst>
          </a:prstGeom>
          <a:solidFill>
            <a:srgbClr val="328AC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コールリスト</a:t>
            </a:r>
            <a:endParaRPr kumimoji="1" lang="ja-JP" altLang="en-US" sz="1400" b="0" i="0" u="none" strike="noStrike" kern="1200" cap="none" spc="0" normalizeH="0" baseline="0" noProof="0" dirty="0">
              <a:ln>
                <a:noFill/>
              </a:ln>
              <a:solidFill>
                <a:schemeClr val="bg1"/>
              </a:solidFill>
              <a:effectLst/>
              <a:uLnTx/>
              <a:uFillTx/>
              <a:ea typeface="游ゴシック" panose="020B0400000000000000" pitchFamily="50" charset="-128"/>
              <a:cs typeface="+mn-cs"/>
            </a:endParaRPr>
          </a:p>
        </p:txBody>
      </p:sp>
      <p:sp>
        <p:nvSpPr>
          <p:cNvPr id="37" name="角丸四角形 3">
            <a:extLst>
              <a:ext uri="{FF2B5EF4-FFF2-40B4-BE49-F238E27FC236}">
                <a16:creationId xmlns:a16="http://schemas.microsoft.com/office/drawing/2014/main" id="{49B682D7-3AC6-4689-1129-6D393F9F1E80}"/>
              </a:ext>
            </a:extLst>
          </p:cNvPr>
          <p:cNvSpPr/>
          <p:nvPr/>
        </p:nvSpPr>
        <p:spPr>
          <a:xfrm>
            <a:off x="9983187" y="1539232"/>
            <a:ext cx="1582204" cy="274327"/>
          </a:xfrm>
          <a:prstGeom prst="roundRect">
            <a:avLst>
              <a:gd name="adj" fmla="val 50000"/>
            </a:avLst>
          </a:prstGeom>
          <a:solidFill>
            <a:srgbClr val="328AC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400" b="1" i="0" u="none" strike="noStrike" kern="1200" cap="none" spc="0" normalizeH="0" baseline="0" noProof="0" dirty="0">
                <a:ln>
                  <a:noFill/>
                </a:ln>
                <a:solidFill>
                  <a:schemeClr val="bg1"/>
                </a:solidFill>
                <a:effectLst/>
                <a:uLnTx/>
                <a:uFillTx/>
                <a:ea typeface="游ゴシック" panose="020B0400000000000000" pitchFamily="50" charset="-128"/>
                <a:cs typeface="+mn-cs"/>
              </a:rPr>
              <a:t>要約パターン</a:t>
            </a:r>
          </a:p>
        </p:txBody>
      </p:sp>
      <p:sp>
        <p:nvSpPr>
          <p:cNvPr id="40" name="正方形/長方形 39">
            <a:extLst>
              <a:ext uri="{FF2B5EF4-FFF2-40B4-BE49-F238E27FC236}">
                <a16:creationId xmlns:a16="http://schemas.microsoft.com/office/drawing/2014/main" id="{B11E6480-A393-1A4D-E947-1D0491C2DA40}"/>
              </a:ext>
            </a:extLst>
          </p:cNvPr>
          <p:cNvSpPr/>
          <p:nvPr/>
        </p:nvSpPr>
        <p:spPr>
          <a:xfrm>
            <a:off x="3123928" y="1816775"/>
            <a:ext cx="272859" cy="182351"/>
          </a:xfrm>
          <a:prstGeom prst="rect">
            <a:avLst/>
          </a:prstGeom>
          <a:noFill/>
          <a:ln w="19050">
            <a:solidFill>
              <a:srgbClr val="407F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a:extLst>
              <a:ext uri="{FF2B5EF4-FFF2-40B4-BE49-F238E27FC236}">
                <a16:creationId xmlns:a16="http://schemas.microsoft.com/office/drawing/2014/main" id="{71F334B0-8AB5-6342-58BB-14C938FEC0C6}"/>
              </a:ext>
            </a:extLst>
          </p:cNvPr>
          <p:cNvCxnSpPr>
            <a:cxnSpLocks/>
            <a:stCxn id="40" idx="1"/>
          </p:cNvCxnSpPr>
          <p:nvPr/>
        </p:nvCxnSpPr>
        <p:spPr>
          <a:xfrm flipH="1">
            <a:off x="2319866" y="1907951"/>
            <a:ext cx="804062" cy="0"/>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5E1C773F-3E5A-8851-17C5-0DF210F0E7FB}"/>
              </a:ext>
            </a:extLst>
          </p:cNvPr>
          <p:cNvSpPr txBox="1"/>
          <p:nvPr/>
        </p:nvSpPr>
        <p:spPr>
          <a:xfrm>
            <a:off x="244484" y="5514775"/>
            <a:ext cx="20753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407FAA"/>
                </a:solidFill>
                <a:effectLst/>
                <a:uLnTx/>
                <a:uFillTx/>
                <a:ea typeface="游ゴシック" panose="020B0400000000000000" pitchFamily="50" charset="-128"/>
                <a:cs typeface="+mn-cs"/>
              </a:rPr>
              <a:t>過去の通話を</a:t>
            </a:r>
            <a:endParaRPr kumimoji="1" lang="en-US" altLang="ja-JP" b="1" i="0" u="none" strike="noStrike" kern="1200" cap="none" spc="0" normalizeH="0" baseline="0" noProof="0" dirty="0">
              <a:ln>
                <a:noFill/>
              </a:ln>
              <a:solidFill>
                <a:srgbClr val="407FAA"/>
              </a:solidFill>
              <a:effectLst/>
              <a:uLnTx/>
              <a:uFillTx/>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407FAA"/>
                </a:solidFill>
                <a:effectLst/>
                <a:uLnTx/>
                <a:uFillTx/>
                <a:ea typeface="游ゴシック" panose="020B0400000000000000" pitchFamily="50" charset="-128"/>
                <a:cs typeface="+mn-cs"/>
              </a:rPr>
              <a:t>簡単に検索</a:t>
            </a:r>
          </a:p>
        </p:txBody>
      </p:sp>
      <p:sp>
        <p:nvSpPr>
          <p:cNvPr id="49" name="テキスト ボックス 48">
            <a:extLst>
              <a:ext uri="{FF2B5EF4-FFF2-40B4-BE49-F238E27FC236}">
                <a16:creationId xmlns:a16="http://schemas.microsoft.com/office/drawing/2014/main" id="{FF94D2B2-F83E-8DB7-02DC-257077176A87}"/>
              </a:ext>
            </a:extLst>
          </p:cNvPr>
          <p:cNvSpPr txBox="1"/>
          <p:nvPr/>
        </p:nvSpPr>
        <p:spPr>
          <a:xfrm>
            <a:off x="2632021" y="5653274"/>
            <a:ext cx="6834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407FAA"/>
                </a:solidFill>
                <a:effectLst/>
                <a:uLnTx/>
                <a:uFillTx/>
                <a:ea typeface="游ゴシック" panose="020B0400000000000000" pitchFamily="50" charset="-128"/>
                <a:cs typeface="+mn-cs"/>
              </a:rPr>
              <a:t>会話全文テキストと要約結果が即時表示</a:t>
            </a:r>
          </a:p>
        </p:txBody>
      </p:sp>
      <p:sp>
        <p:nvSpPr>
          <p:cNvPr id="50" name="テキスト ボックス 49">
            <a:extLst>
              <a:ext uri="{FF2B5EF4-FFF2-40B4-BE49-F238E27FC236}">
                <a16:creationId xmlns:a16="http://schemas.microsoft.com/office/drawing/2014/main" id="{DE86CDB2-9C7F-BFF9-D26E-69275364785C}"/>
              </a:ext>
            </a:extLst>
          </p:cNvPr>
          <p:cNvSpPr txBox="1"/>
          <p:nvPr/>
        </p:nvSpPr>
        <p:spPr>
          <a:xfrm>
            <a:off x="9774366" y="5514775"/>
            <a:ext cx="22144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407FAA"/>
                </a:solidFill>
                <a:effectLst/>
                <a:uLnTx/>
                <a:uFillTx/>
                <a:ea typeface="游ゴシック" panose="020B0400000000000000" pitchFamily="50" charset="-128"/>
                <a:cs typeface="+mn-cs"/>
              </a:rPr>
              <a:t>使いたい要約を</a:t>
            </a:r>
            <a:endParaRPr kumimoji="1" lang="en-US" altLang="ja-JP" b="1" i="0" u="none" strike="noStrike" kern="1200" cap="none" spc="0" normalizeH="0" baseline="0" noProof="0" dirty="0">
              <a:ln>
                <a:noFill/>
              </a:ln>
              <a:solidFill>
                <a:srgbClr val="407FAA"/>
              </a:solidFill>
              <a:effectLst/>
              <a:uLnTx/>
              <a:uFillTx/>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407FAA"/>
                </a:solidFill>
                <a:effectLst/>
                <a:uLnTx/>
                <a:uFillTx/>
                <a:ea typeface="游ゴシック" panose="020B0400000000000000" pitchFamily="50" charset="-128"/>
                <a:cs typeface="+mn-cs"/>
              </a:rPr>
              <a:t>自由に利用</a:t>
            </a:r>
          </a:p>
        </p:txBody>
      </p:sp>
    </p:spTree>
    <p:extLst>
      <p:ext uri="{BB962C8B-B14F-4D97-AF65-F5344CB8AC3E}">
        <p14:creationId xmlns:p14="http://schemas.microsoft.com/office/powerpoint/2010/main" val="306514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A509-4D2A-7249-E6BC-0F61F26B3BA4}"/>
            </a:ext>
          </a:extLst>
        </p:cNvPr>
        <p:cNvGrpSpPr/>
        <p:nvPr/>
      </p:nvGrpSpPr>
      <p:grpSpPr>
        <a:xfrm>
          <a:off x="0" y="0"/>
          <a:ext cx="0" cy="0"/>
          <a:chOff x="0" y="0"/>
          <a:chExt cx="0" cy="0"/>
        </a:xfrm>
      </p:grpSpPr>
      <p:pic>
        <p:nvPicPr>
          <p:cNvPr id="7" name="図 6" descr="探す, 座る, 男, 水 が含まれている画像&#10;&#10;AI 生成コンテンツは誤りを含む可能性があります。">
            <a:extLst>
              <a:ext uri="{FF2B5EF4-FFF2-40B4-BE49-F238E27FC236}">
                <a16:creationId xmlns:a16="http://schemas.microsoft.com/office/drawing/2014/main" id="{C70AF1D9-6EEE-B53B-DBFE-8DE45A848626}"/>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415" y="-1"/>
            <a:ext cx="12193200" cy="6858000"/>
          </a:xfrm>
          <a:prstGeom prst="rect">
            <a:avLst/>
          </a:prstGeom>
        </p:spPr>
      </p:pic>
      <p:pic>
        <p:nvPicPr>
          <p:cNvPr id="8" name="図 7">
            <a:extLst>
              <a:ext uri="{FF2B5EF4-FFF2-40B4-BE49-F238E27FC236}">
                <a16:creationId xmlns:a16="http://schemas.microsoft.com/office/drawing/2014/main" id="{90D2A910-4DE9-9C1D-03EA-553930CF3CFA}"/>
              </a:ext>
            </a:extLst>
          </p:cNvPr>
          <p:cNvPicPr>
            <a:picLocks noChangeAspect="1"/>
          </p:cNvPicPr>
          <p:nvPr/>
        </p:nvPicPr>
        <p:blipFill>
          <a:blip r:embed="rId4"/>
          <a:stretch>
            <a:fillRect/>
          </a:stretch>
        </p:blipFill>
        <p:spPr>
          <a:xfrm>
            <a:off x="1" y="1"/>
            <a:ext cx="2220686" cy="1801688"/>
          </a:xfrm>
          <a:prstGeom prst="rect">
            <a:avLst/>
          </a:prstGeom>
        </p:spPr>
      </p:pic>
      <p:grpSp>
        <p:nvGrpSpPr>
          <p:cNvPr id="2" name="グループ化 1">
            <a:extLst>
              <a:ext uri="{FF2B5EF4-FFF2-40B4-BE49-F238E27FC236}">
                <a16:creationId xmlns:a16="http://schemas.microsoft.com/office/drawing/2014/main" id="{8A6515DA-9246-BEB6-C03F-C5BC4941B639}"/>
              </a:ext>
            </a:extLst>
          </p:cNvPr>
          <p:cNvGrpSpPr/>
          <p:nvPr/>
        </p:nvGrpSpPr>
        <p:grpSpPr>
          <a:xfrm>
            <a:off x="397805" y="348342"/>
            <a:ext cx="1017785" cy="785355"/>
            <a:chOff x="397805" y="348342"/>
            <a:chExt cx="1017785" cy="785355"/>
          </a:xfrm>
        </p:grpSpPr>
        <p:sp>
          <p:nvSpPr>
            <p:cNvPr id="3" name="テキスト ボックス 2">
              <a:extLst>
                <a:ext uri="{FF2B5EF4-FFF2-40B4-BE49-F238E27FC236}">
                  <a16:creationId xmlns:a16="http://schemas.microsoft.com/office/drawing/2014/main" id="{A24779EC-8CE7-DE11-5F3F-733B52552062}"/>
                </a:ext>
              </a:extLst>
            </p:cNvPr>
            <p:cNvSpPr txBox="1"/>
            <p:nvPr/>
          </p:nvSpPr>
          <p:spPr>
            <a:xfrm>
              <a:off x="508521" y="34834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rPr>
                <a:t>目次</a:t>
              </a:r>
            </a:p>
          </p:txBody>
        </p:sp>
        <p:cxnSp>
          <p:nvCxnSpPr>
            <p:cNvPr id="4" name="直線コネクタ 3">
              <a:extLst>
                <a:ext uri="{FF2B5EF4-FFF2-40B4-BE49-F238E27FC236}">
                  <a16:creationId xmlns:a16="http://schemas.microsoft.com/office/drawing/2014/main" id="{9D9407B4-8CAA-6299-2764-7BE783FCF30A}"/>
                </a:ext>
              </a:extLst>
            </p:cNvPr>
            <p:cNvCxnSpPr/>
            <p:nvPr/>
          </p:nvCxnSpPr>
          <p:spPr>
            <a:xfrm>
              <a:off x="592203" y="784124"/>
              <a:ext cx="478971" cy="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A941C460-9787-95B6-39C7-36EB23BF4D48}"/>
                </a:ext>
              </a:extLst>
            </p:cNvPr>
            <p:cNvSpPr txBox="1"/>
            <p:nvPr/>
          </p:nvSpPr>
          <p:spPr>
            <a:xfrm>
              <a:off x="397805" y="795143"/>
              <a:ext cx="10177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Segoe UI" panose="020B0502040204020203" pitchFamily="34" charset="0"/>
                </a:rPr>
                <a:t>Agenda</a:t>
              </a:r>
              <a:endParaRPr kumimoji="1" lang="ja-JP" altLang="en-US" sz="16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Segoe UI" panose="020B0502040204020203" pitchFamily="34" charset="0"/>
              </a:endParaRPr>
            </a:p>
          </p:txBody>
        </p:sp>
      </p:grpSp>
      <p:sp>
        <p:nvSpPr>
          <p:cNvPr id="12" name="正方形/長方形 11">
            <a:extLst>
              <a:ext uri="{FF2B5EF4-FFF2-40B4-BE49-F238E27FC236}">
                <a16:creationId xmlns:a16="http://schemas.microsoft.com/office/drawing/2014/main" id="{99A95891-5B1B-9145-3C23-89F54E0ADF87}"/>
              </a:ext>
            </a:extLst>
          </p:cNvPr>
          <p:cNvSpPr/>
          <p:nvPr/>
        </p:nvSpPr>
        <p:spPr>
          <a:xfrm>
            <a:off x="3018546" y="2893820"/>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500" b="1" dirty="0">
                <a:solidFill>
                  <a:schemeClr val="tx1">
                    <a:lumMod val="50000"/>
                    <a:lumOff val="50000"/>
                  </a:schemeClr>
                </a:solidFill>
              </a:rPr>
              <a:t>コンタクトセンターの未来像</a:t>
            </a:r>
          </a:p>
        </p:txBody>
      </p:sp>
      <p:sp>
        <p:nvSpPr>
          <p:cNvPr id="10" name="正方形/長方形 9">
            <a:extLst>
              <a:ext uri="{FF2B5EF4-FFF2-40B4-BE49-F238E27FC236}">
                <a16:creationId xmlns:a16="http://schemas.microsoft.com/office/drawing/2014/main" id="{FDB8E49B-3F0C-3E08-2FCB-1EF380BBDE2F}"/>
              </a:ext>
            </a:extLst>
          </p:cNvPr>
          <p:cNvSpPr/>
          <p:nvPr/>
        </p:nvSpPr>
        <p:spPr>
          <a:xfrm>
            <a:off x="3018546" y="3856761"/>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500" b="1" dirty="0">
                <a:solidFill>
                  <a:schemeClr val="tx1">
                    <a:lumMod val="50000"/>
                    <a:lumOff val="50000"/>
                  </a:schemeClr>
                </a:solidFill>
                <a:latin typeface="游ゴシック" panose="02110004020202020204"/>
                <a:ea typeface="游ゴシック" panose="020B0400000000000000" pitchFamily="50" charset="-128"/>
              </a:rPr>
              <a:t>音声認識・</a:t>
            </a:r>
            <a:r>
              <a:rPr kumimoji="1" lang="en-US" altLang="ja-JP" sz="2500" b="1" dirty="0">
                <a:solidFill>
                  <a:schemeClr val="tx1">
                    <a:lumMod val="50000"/>
                    <a:lumOff val="50000"/>
                  </a:schemeClr>
                </a:solidFill>
                <a:latin typeface="游ゴシック" panose="02110004020202020204"/>
                <a:ea typeface="游ゴシック" panose="020B0400000000000000" pitchFamily="50" charset="-128"/>
              </a:rPr>
              <a:t>AI</a:t>
            </a:r>
            <a:r>
              <a:rPr kumimoji="1" lang="ja-JP" altLang="en-US" sz="2500" b="1" dirty="0">
                <a:solidFill>
                  <a:schemeClr val="tx1">
                    <a:lumMod val="50000"/>
                    <a:lumOff val="50000"/>
                  </a:schemeClr>
                </a:solidFill>
                <a:latin typeface="游ゴシック" panose="02110004020202020204"/>
                <a:ea typeface="游ゴシック" panose="020B0400000000000000" pitchFamily="50" charset="-128"/>
              </a:rPr>
              <a:t>要約 </a:t>
            </a:r>
            <a:r>
              <a:rPr kumimoji="1" lang="en-US" altLang="ja-JP" sz="2500" b="1" dirty="0">
                <a:solidFill>
                  <a:schemeClr val="tx1">
                    <a:lumMod val="50000"/>
                    <a:lumOff val="50000"/>
                  </a:schemeClr>
                </a:solidFill>
                <a:latin typeface="游ゴシック" panose="02110004020202020204"/>
                <a:ea typeface="游ゴシック" panose="020B0400000000000000" pitchFamily="50" charset="-128"/>
              </a:rPr>
              <a:t>QuickSummary2.0</a:t>
            </a:r>
            <a:r>
              <a:rPr kumimoji="1" lang="ja-JP" altLang="en-US" sz="2500" b="1" dirty="0">
                <a:solidFill>
                  <a:schemeClr val="tx1">
                    <a:lumMod val="50000"/>
                    <a:lumOff val="50000"/>
                  </a:schemeClr>
                </a:solidFill>
                <a:latin typeface="游ゴシック" panose="02110004020202020204"/>
                <a:ea typeface="游ゴシック" panose="020B0400000000000000" pitchFamily="50" charset="-128"/>
              </a:rPr>
              <a:t>について</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5312D611-B6BD-3016-7182-85E037E6430C}"/>
              </a:ext>
            </a:extLst>
          </p:cNvPr>
          <p:cNvSpPr/>
          <p:nvPr/>
        </p:nvSpPr>
        <p:spPr>
          <a:xfrm>
            <a:off x="3018546" y="4819702"/>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kumimoji="1" lang="en-US" altLang="ja-JP" sz="2500" b="1" dirty="0">
                <a:solidFill>
                  <a:schemeClr val="tx1">
                    <a:lumMod val="50000"/>
                    <a:lumOff val="50000"/>
                  </a:schemeClr>
                </a:solidFill>
              </a:rPr>
              <a:t>AI</a:t>
            </a:r>
            <a:r>
              <a:rPr kumimoji="1" lang="ja-JP" altLang="en-US" sz="2500" b="1" dirty="0">
                <a:solidFill>
                  <a:schemeClr val="tx1">
                    <a:lumMod val="50000"/>
                    <a:lumOff val="50000"/>
                  </a:schemeClr>
                </a:solidFill>
              </a:rPr>
              <a:t>エージェント </a:t>
            </a:r>
            <a:r>
              <a:rPr kumimoji="1" lang="en-US" altLang="ja-JP" sz="2500" b="1" dirty="0">
                <a:solidFill>
                  <a:schemeClr val="tx1">
                    <a:lumMod val="50000"/>
                    <a:lumOff val="50000"/>
                  </a:schemeClr>
                </a:solidFill>
              </a:rPr>
              <a:t>Navie</a:t>
            </a:r>
            <a:r>
              <a:rPr kumimoji="1" lang="ja-JP" altLang="en-US" sz="2500" b="1" dirty="0">
                <a:solidFill>
                  <a:schemeClr val="tx1">
                    <a:lumMod val="50000"/>
                    <a:lumOff val="50000"/>
                  </a:schemeClr>
                </a:solidFill>
              </a:rPr>
              <a:t>（ナビィ）について</a:t>
            </a:r>
          </a:p>
        </p:txBody>
      </p:sp>
      <p:sp>
        <p:nvSpPr>
          <p:cNvPr id="14" name="正方形/長方形 13">
            <a:extLst>
              <a:ext uri="{FF2B5EF4-FFF2-40B4-BE49-F238E27FC236}">
                <a16:creationId xmlns:a16="http://schemas.microsoft.com/office/drawing/2014/main" id="{935A4846-09D5-7BF6-B0AE-BF965BA53C4D}"/>
              </a:ext>
            </a:extLst>
          </p:cNvPr>
          <p:cNvSpPr/>
          <p:nvPr/>
        </p:nvSpPr>
        <p:spPr>
          <a:xfrm>
            <a:off x="3018546" y="1930879"/>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rPr>
              <a:t>生成</a:t>
            </a:r>
            <a:r>
              <a:rPr kumimoji="1" lang="en-US" altLang="ja-JP"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rPr>
              <a:t>AI</a:t>
            </a:r>
            <a:r>
              <a:rPr kumimoji="1" lang="ja-JP" altLang="en-US"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rPr>
              <a:t>の活用状況に関するアンケート</a:t>
            </a:r>
          </a:p>
        </p:txBody>
      </p:sp>
      <p:sp>
        <p:nvSpPr>
          <p:cNvPr id="16" name="正方形/長方形 15">
            <a:extLst>
              <a:ext uri="{FF2B5EF4-FFF2-40B4-BE49-F238E27FC236}">
                <a16:creationId xmlns:a16="http://schemas.microsoft.com/office/drawing/2014/main" id="{AFD0676F-98E4-EE8C-643F-825265E4B44A}"/>
              </a:ext>
            </a:extLst>
          </p:cNvPr>
          <p:cNvSpPr/>
          <p:nvPr/>
        </p:nvSpPr>
        <p:spPr>
          <a:xfrm>
            <a:off x="2220688" y="2893820"/>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2.</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682CDEFF-B00F-5A6C-FC7E-AB19632FB51B}"/>
              </a:ext>
            </a:extLst>
          </p:cNvPr>
          <p:cNvSpPr/>
          <p:nvPr/>
        </p:nvSpPr>
        <p:spPr>
          <a:xfrm>
            <a:off x="2220688" y="3856761"/>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3.</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AA802058-23CB-E732-A582-40B0C6422271}"/>
              </a:ext>
            </a:extLst>
          </p:cNvPr>
          <p:cNvSpPr/>
          <p:nvPr/>
        </p:nvSpPr>
        <p:spPr>
          <a:xfrm>
            <a:off x="2220688" y="4819702"/>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4.</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DD46F1EA-97E2-74FE-EC3D-2C0358F989C9}"/>
              </a:ext>
            </a:extLst>
          </p:cNvPr>
          <p:cNvSpPr/>
          <p:nvPr/>
        </p:nvSpPr>
        <p:spPr>
          <a:xfrm>
            <a:off x="2220688" y="1930879"/>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rPr>
              <a:t>1.</a:t>
            </a:r>
            <a:endParaRPr kumimoji="1" lang="ja-JP" altLang="en-US"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146251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E36A8-1ACE-4777-5876-8932C1A78C40}"/>
            </a:ext>
          </a:extLst>
        </p:cNvPr>
        <p:cNvGrpSpPr/>
        <p:nvPr/>
      </p:nvGrpSpPr>
      <p:grpSpPr>
        <a:xfrm>
          <a:off x="0" y="0"/>
          <a:ext cx="0" cy="0"/>
          <a:chOff x="0" y="0"/>
          <a:chExt cx="0" cy="0"/>
        </a:xfrm>
      </p:grpSpPr>
      <p:sp>
        <p:nvSpPr>
          <p:cNvPr id="24" name="角丸四角形 3">
            <a:extLst>
              <a:ext uri="{FF2B5EF4-FFF2-40B4-BE49-F238E27FC236}">
                <a16:creationId xmlns:a16="http://schemas.microsoft.com/office/drawing/2014/main" id="{9850EE2D-7C65-DF2E-225E-DCBDAFF26393}"/>
              </a:ext>
            </a:extLst>
          </p:cNvPr>
          <p:cNvSpPr/>
          <p:nvPr/>
        </p:nvSpPr>
        <p:spPr>
          <a:xfrm>
            <a:off x="8023812" y="4188070"/>
            <a:ext cx="3788755" cy="2216046"/>
          </a:xfrm>
          <a:prstGeom prst="roundRect">
            <a:avLst>
              <a:gd name="adj" fmla="val 45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70C0"/>
              </a:solidFill>
              <a:effectLst/>
              <a:uLnTx/>
              <a:uFillTx/>
              <a:ea typeface="游ゴシック" panose="020B0400000000000000" pitchFamily="50" charset="-128"/>
              <a:cs typeface="+mn-cs"/>
            </a:endParaRPr>
          </a:p>
        </p:txBody>
      </p:sp>
      <p:sp>
        <p:nvSpPr>
          <p:cNvPr id="25" name="角丸四角形 3">
            <a:extLst>
              <a:ext uri="{FF2B5EF4-FFF2-40B4-BE49-F238E27FC236}">
                <a16:creationId xmlns:a16="http://schemas.microsoft.com/office/drawing/2014/main" id="{B7BDB22E-2428-A1D4-C77A-5416B416B3F3}"/>
              </a:ext>
            </a:extLst>
          </p:cNvPr>
          <p:cNvSpPr/>
          <p:nvPr/>
        </p:nvSpPr>
        <p:spPr>
          <a:xfrm>
            <a:off x="3879719" y="4188069"/>
            <a:ext cx="3788755" cy="2216046"/>
          </a:xfrm>
          <a:prstGeom prst="roundRect">
            <a:avLst>
              <a:gd name="adj" fmla="val 45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70C0"/>
              </a:solidFill>
              <a:effectLst/>
              <a:uLnTx/>
              <a:uFillTx/>
              <a:ea typeface="游ゴシック" panose="020B0400000000000000" pitchFamily="50" charset="-128"/>
              <a:cs typeface="+mn-cs"/>
            </a:endParaRPr>
          </a:p>
        </p:txBody>
      </p:sp>
      <p:sp>
        <p:nvSpPr>
          <p:cNvPr id="31" name="角丸四角形 3">
            <a:extLst>
              <a:ext uri="{FF2B5EF4-FFF2-40B4-BE49-F238E27FC236}">
                <a16:creationId xmlns:a16="http://schemas.microsoft.com/office/drawing/2014/main" id="{4C494DBD-7ED2-65CE-B721-2171ADEBF411}"/>
              </a:ext>
            </a:extLst>
          </p:cNvPr>
          <p:cNvSpPr/>
          <p:nvPr/>
        </p:nvSpPr>
        <p:spPr>
          <a:xfrm>
            <a:off x="5108096" y="4050904"/>
            <a:ext cx="1332000" cy="274327"/>
          </a:xfrm>
          <a:prstGeom prst="roundRect">
            <a:avLst>
              <a:gd name="adj" fmla="val 50000"/>
            </a:avLst>
          </a:prstGeom>
          <a:solidFill>
            <a:srgbClr val="328AC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1" lang="en-US" altLang="ja-JP"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OP</a:t>
            </a: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評価</a:t>
            </a:r>
            <a:endParaRPr kumimoji="1" lang="ja-JP" altLang="en-US" sz="1400" b="0" i="0" u="none" strike="noStrike" kern="1200" cap="none" spc="0" normalizeH="0" baseline="0" noProof="0" dirty="0">
              <a:ln>
                <a:noFill/>
              </a:ln>
              <a:solidFill>
                <a:schemeClr val="bg1"/>
              </a:solidFill>
              <a:effectLst/>
              <a:uLnTx/>
              <a:uFillTx/>
              <a:ea typeface="游ゴシック" panose="020B0400000000000000" pitchFamily="50" charset="-128"/>
              <a:cs typeface="+mn-cs"/>
            </a:endParaRPr>
          </a:p>
        </p:txBody>
      </p:sp>
      <p:sp>
        <p:nvSpPr>
          <p:cNvPr id="32" name="角丸四角形 3">
            <a:extLst>
              <a:ext uri="{FF2B5EF4-FFF2-40B4-BE49-F238E27FC236}">
                <a16:creationId xmlns:a16="http://schemas.microsoft.com/office/drawing/2014/main" id="{43FB71E0-AD99-A778-6C25-DAAC195579C0}"/>
              </a:ext>
            </a:extLst>
          </p:cNvPr>
          <p:cNvSpPr/>
          <p:nvPr/>
        </p:nvSpPr>
        <p:spPr>
          <a:xfrm>
            <a:off x="9252189" y="4070124"/>
            <a:ext cx="1332000" cy="285175"/>
          </a:xfrm>
          <a:prstGeom prst="roundRect">
            <a:avLst>
              <a:gd name="adj" fmla="val 50000"/>
            </a:avLst>
          </a:prstGeom>
          <a:solidFill>
            <a:srgbClr val="328AC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1" lang="en-US" altLang="ja-JP" sz="1400" b="1" i="0" u="none" strike="noStrike" kern="1200" cap="none" spc="0" normalizeH="0" baseline="0" noProof="0" dirty="0">
                <a:ln>
                  <a:noFill/>
                </a:ln>
                <a:solidFill>
                  <a:schemeClr val="bg1"/>
                </a:solidFill>
                <a:effectLst/>
                <a:uLnTx/>
                <a:uFillTx/>
                <a:ea typeface="游ゴシック" panose="020B0400000000000000" pitchFamily="50" charset="-128"/>
                <a:cs typeface="+mn-cs"/>
              </a:rPr>
              <a:t>VOC</a:t>
            </a:r>
            <a:r>
              <a:rPr kumimoji="1" lang="ja-JP" altLang="en-US" sz="1400" b="1" i="0" u="none" strike="noStrike" kern="1200" cap="none" spc="0" normalizeH="0" baseline="0" noProof="0" dirty="0">
                <a:ln>
                  <a:noFill/>
                </a:ln>
                <a:solidFill>
                  <a:schemeClr val="bg1"/>
                </a:solidFill>
                <a:effectLst/>
                <a:uLnTx/>
                <a:uFillTx/>
                <a:ea typeface="游ゴシック" panose="020B0400000000000000" pitchFamily="50" charset="-128"/>
                <a:cs typeface="+mn-cs"/>
              </a:rPr>
              <a:t>抽出</a:t>
            </a:r>
          </a:p>
        </p:txBody>
      </p:sp>
      <p:sp>
        <p:nvSpPr>
          <p:cNvPr id="17" name="角丸四角形 3">
            <a:extLst>
              <a:ext uri="{FF2B5EF4-FFF2-40B4-BE49-F238E27FC236}">
                <a16:creationId xmlns:a16="http://schemas.microsoft.com/office/drawing/2014/main" id="{CFDFC5C1-D214-A922-2B1A-8710965B9341}"/>
              </a:ext>
            </a:extLst>
          </p:cNvPr>
          <p:cNvSpPr/>
          <p:nvPr/>
        </p:nvSpPr>
        <p:spPr>
          <a:xfrm>
            <a:off x="8023812" y="1669880"/>
            <a:ext cx="3788755" cy="2216046"/>
          </a:xfrm>
          <a:prstGeom prst="roundRect">
            <a:avLst>
              <a:gd name="adj" fmla="val 45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70C0"/>
              </a:solidFill>
              <a:effectLst/>
              <a:uLnTx/>
              <a:uFillTx/>
              <a:ea typeface="游ゴシック" panose="020B0400000000000000" pitchFamily="50" charset="-128"/>
              <a:cs typeface="+mn-cs"/>
            </a:endParaRPr>
          </a:p>
        </p:txBody>
      </p:sp>
      <p:sp>
        <p:nvSpPr>
          <p:cNvPr id="16" name="角丸四角形 3">
            <a:extLst>
              <a:ext uri="{FF2B5EF4-FFF2-40B4-BE49-F238E27FC236}">
                <a16:creationId xmlns:a16="http://schemas.microsoft.com/office/drawing/2014/main" id="{6C727CE5-F197-3CBD-8678-D08D4C4A815C}"/>
              </a:ext>
            </a:extLst>
          </p:cNvPr>
          <p:cNvSpPr/>
          <p:nvPr/>
        </p:nvSpPr>
        <p:spPr>
          <a:xfrm>
            <a:off x="3879719" y="1669879"/>
            <a:ext cx="3788755" cy="2216046"/>
          </a:xfrm>
          <a:prstGeom prst="roundRect">
            <a:avLst>
              <a:gd name="adj" fmla="val 45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70C0"/>
              </a:solidFill>
              <a:effectLst/>
              <a:uLnTx/>
              <a:uFillTx/>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A006D971-927F-C98F-6482-0E7D1E193DD6}"/>
              </a:ext>
            </a:extLst>
          </p:cNvPr>
          <p:cNvSpPr txBox="1"/>
          <p:nvPr/>
        </p:nvSpPr>
        <p:spPr>
          <a:xfrm>
            <a:off x="83114" y="217109"/>
            <a:ext cx="9610567" cy="461665"/>
          </a:xfrm>
          <a:prstGeom prst="rect">
            <a:avLst/>
          </a:prstGeom>
          <a:noFill/>
        </p:spPr>
        <p:txBody>
          <a:bodyPr wrap="square">
            <a:spAutoFit/>
          </a:bodyPr>
          <a:lstStyle/>
          <a:p>
            <a:pPr>
              <a:defRPr/>
            </a:pPr>
            <a:r>
              <a:rPr kumimoji="1" lang="en-US" altLang="ja-JP" sz="2400" b="1" i="0" u="none" strike="noStrike" kern="1200" cap="none" spc="0" normalizeH="0" baseline="0" noProof="0" dirty="0">
                <a:ln>
                  <a:noFill/>
                </a:ln>
                <a:solidFill>
                  <a:srgbClr val="616161"/>
                </a:solidFill>
                <a:effectLst/>
                <a:uLnTx/>
                <a:uFillTx/>
                <a:ea typeface="游ゴシック" panose="020B0400000000000000" pitchFamily="50" charset="-128"/>
                <a:cs typeface="+mn-cs"/>
              </a:rPr>
              <a:t>QuickSummary2.0</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の特徴</a:t>
            </a:r>
            <a:r>
              <a:rPr kumimoji="1" lang="en-US" altLang="ja-JP"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_</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②</a:t>
            </a:r>
            <a:r>
              <a:rPr lang="ja-JP" altLang="en-US" sz="2400" b="1" kern="0" spc="104" dirty="0">
                <a:solidFill>
                  <a:srgbClr val="616161">
                    <a:alpha val="99000"/>
                  </a:srgbClr>
                </a:solidFill>
                <a:cs typeface="Zen Kaku Gothic New" pitchFamily="34" charset="-120"/>
              </a:rPr>
              <a:t>用途に合わせて自動要約</a:t>
            </a:r>
            <a:endParaRPr lang="en-US" altLang="ja-JP" sz="2400" b="1" dirty="0">
              <a:solidFill>
                <a:srgbClr val="616161"/>
              </a:solidFill>
            </a:endParaRPr>
          </a:p>
        </p:txBody>
      </p:sp>
      <p:sp>
        <p:nvSpPr>
          <p:cNvPr id="20" name="テキスト ボックス 19">
            <a:extLst>
              <a:ext uri="{FF2B5EF4-FFF2-40B4-BE49-F238E27FC236}">
                <a16:creationId xmlns:a16="http://schemas.microsoft.com/office/drawing/2014/main" id="{61D05DDD-D6B0-FE8B-F0B2-63CB30C00DA7}"/>
              </a:ext>
            </a:extLst>
          </p:cNvPr>
          <p:cNvSpPr txBox="1"/>
          <p:nvPr/>
        </p:nvSpPr>
        <p:spPr>
          <a:xfrm>
            <a:off x="177182" y="750457"/>
            <a:ext cx="11800329" cy="584775"/>
          </a:xfrm>
          <a:prstGeom prst="rect">
            <a:avLst/>
          </a:prstGeom>
          <a:noFill/>
        </p:spPr>
        <p:txBody>
          <a:bodyPr wrap="square" rtlCol="0">
            <a:spAutoFit/>
          </a:bodyPr>
          <a:lstStyle/>
          <a:p>
            <a:pPr lvl="0">
              <a:defRPr/>
            </a:pPr>
            <a:r>
              <a:rPr lang="ja-JP" altLang="en-US" sz="1600" dirty="0">
                <a:solidFill>
                  <a:prstClr val="black"/>
                </a:solidFill>
              </a:rPr>
              <a:t>通話終了後に、オペレータがほしい形式の要約を自動で作成します。</a:t>
            </a:r>
            <a:r>
              <a:rPr lang="en-US" altLang="ja-JP" sz="1600" dirty="0">
                <a:solidFill>
                  <a:prstClr val="black"/>
                </a:solidFill>
              </a:rPr>
              <a:t>CRM</a:t>
            </a:r>
            <a:r>
              <a:rPr lang="ja-JP" altLang="en-US" sz="1600" dirty="0">
                <a:solidFill>
                  <a:prstClr val="black"/>
                </a:solidFill>
              </a:rPr>
              <a:t>登録・</a:t>
            </a:r>
            <a:r>
              <a:rPr lang="en-US" altLang="ja-JP" sz="1600" dirty="0">
                <a:solidFill>
                  <a:prstClr val="black"/>
                </a:solidFill>
              </a:rPr>
              <a:t>FAQ</a:t>
            </a:r>
            <a:r>
              <a:rPr lang="ja-JP" altLang="en-US" sz="1600" dirty="0">
                <a:solidFill>
                  <a:prstClr val="black"/>
                </a:solidFill>
              </a:rPr>
              <a:t>抽出・</a:t>
            </a:r>
            <a:r>
              <a:rPr lang="en-US" altLang="ja-JP" sz="1600" dirty="0">
                <a:solidFill>
                  <a:prstClr val="black"/>
                </a:solidFill>
              </a:rPr>
              <a:t>VOC</a:t>
            </a:r>
            <a:r>
              <a:rPr lang="ja-JP" altLang="en-US" sz="1600" dirty="0">
                <a:solidFill>
                  <a:prstClr val="black"/>
                </a:solidFill>
              </a:rPr>
              <a:t>抽出など用途別に最適な要約が得られます。通話内容や目的に応じて画面上から要約のスタイル（長さ・フォーマット等）を選択できます。</a:t>
            </a: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pic>
        <p:nvPicPr>
          <p:cNvPr id="8" name="図 7">
            <a:extLst>
              <a:ext uri="{FF2B5EF4-FFF2-40B4-BE49-F238E27FC236}">
                <a16:creationId xmlns:a16="http://schemas.microsoft.com/office/drawing/2014/main" id="{EEF3211B-6FC9-59D2-E74C-31EA9A960A90}"/>
              </a:ext>
            </a:extLst>
          </p:cNvPr>
          <p:cNvPicPr>
            <a:picLocks noChangeAspect="1"/>
          </p:cNvPicPr>
          <p:nvPr/>
        </p:nvPicPr>
        <p:blipFill>
          <a:blip r:embed="rId3"/>
          <a:stretch>
            <a:fillRect/>
          </a:stretch>
        </p:blipFill>
        <p:spPr>
          <a:xfrm>
            <a:off x="426226" y="2591634"/>
            <a:ext cx="2792104" cy="2910627"/>
          </a:xfrm>
          <a:prstGeom prst="rect">
            <a:avLst/>
          </a:prstGeom>
          <a:effectLst>
            <a:outerShdw blurRad="63500" algn="ctr" rotWithShape="0">
              <a:prstClr val="black">
                <a:alpha val="40000"/>
              </a:prstClr>
            </a:outerShdw>
          </a:effectLst>
        </p:spPr>
      </p:pic>
      <p:pic>
        <p:nvPicPr>
          <p:cNvPr id="6" name="図 5">
            <a:extLst>
              <a:ext uri="{FF2B5EF4-FFF2-40B4-BE49-F238E27FC236}">
                <a16:creationId xmlns:a16="http://schemas.microsoft.com/office/drawing/2014/main" id="{F8A36E90-417E-34B9-1958-E9A88E358C09}"/>
              </a:ext>
            </a:extLst>
          </p:cNvPr>
          <p:cNvPicPr>
            <a:picLocks noChangeAspect="1"/>
          </p:cNvPicPr>
          <p:nvPr/>
        </p:nvPicPr>
        <p:blipFill>
          <a:blip r:embed="rId4">
            <a:clrChange>
              <a:clrFrom>
                <a:srgbClr val="FFFFFF"/>
              </a:clrFrom>
              <a:clrTo>
                <a:srgbClr val="FFFFFF">
                  <a:alpha val="0"/>
                </a:srgbClr>
              </a:clrTo>
            </a:clrChange>
          </a:blip>
          <a:srcRect l="25851" t="21893" r="27004" b="23621"/>
          <a:stretch>
            <a:fillRect/>
          </a:stretch>
        </p:blipFill>
        <p:spPr>
          <a:xfrm>
            <a:off x="224201" y="2160657"/>
            <a:ext cx="505984" cy="584775"/>
          </a:xfrm>
          <a:prstGeom prst="rect">
            <a:avLst/>
          </a:prstGeom>
          <a:solidFill>
            <a:schemeClr val="bg1"/>
          </a:solidFill>
        </p:spPr>
      </p:pic>
      <p:pic>
        <p:nvPicPr>
          <p:cNvPr id="10" name="図 9">
            <a:extLst>
              <a:ext uri="{FF2B5EF4-FFF2-40B4-BE49-F238E27FC236}">
                <a16:creationId xmlns:a16="http://schemas.microsoft.com/office/drawing/2014/main" id="{E6B9242C-A843-B7EA-DE3B-BFD4DF4442E7}"/>
              </a:ext>
            </a:extLst>
          </p:cNvPr>
          <p:cNvPicPr>
            <a:picLocks noChangeAspect="1"/>
          </p:cNvPicPr>
          <p:nvPr/>
        </p:nvPicPr>
        <p:blipFill>
          <a:blip r:embed="rId5"/>
          <a:srcRect t="19632" b="34556"/>
          <a:stretch>
            <a:fillRect/>
          </a:stretch>
        </p:blipFill>
        <p:spPr>
          <a:xfrm>
            <a:off x="4088392" y="1944205"/>
            <a:ext cx="3371408" cy="1888177"/>
          </a:xfrm>
          <a:prstGeom prst="rect">
            <a:avLst/>
          </a:prstGeom>
          <a:ln>
            <a:noFill/>
          </a:ln>
          <a:effectLst/>
        </p:spPr>
      </p:pic>
      <p:pic>
        <p:nvPicPr>
          <p:cNvPr id="15" name="図 14">
            <a:extLst>
              <a:ext uri="{FF2B5EF4-FFF2-40B4-BE49-F238E27FC236}">
                <a16:creationId xmlns:a16="http://schemas.microsoft.com/office/drawing/2014/main" id="{17F6D8EE-E9FF-9EFF-EB65-39FEA137D992}"/>
              </a:ext>
            </a:extLst>
          </p:cNvPr>
          <p:cNvPicPr>
            <a:picLocks noChangeAspect="1"/>
          </p:cNvPicPr>
          <p:nvPr/>
        </p:nvPicPr>
        <p:blipFill>
          <a:blip r:embed="rId6"/>
          <a:srcRect t="49529"/>
          <a:stretch>
            <a:fillRect/>
          </a:stretch>
        </p:blipFill>
        <p:spPr>
          <a:xfrm>
            <a:off x="8142109" y="4549863"/>
            <a:ext cx="3552161" cy="1684119"/>
          </a:xfrm>
          <a:prstGeom prst="rect">
            <a:avLst/>
          </a:prstGeom>
          <a:ln>
            <a:noFill/>
          </a:ln>
          <a:effectLst/>
        </p:spPr>
      </p:pic>
      <p:pic>
        <p:nvPicPr>
          <p:cNvPr id="19" name="図 18">
            <a:extLst>
              <a:ext uri="{FF2B5EF4-FFF2-40B4-BE49-F238E27FC236}">
                <a16:creationId xmlns:a16="http://schemas.microsoft.com/office/drawing/2014/main" id="{A69B0761-6BF6-5985-5B49-16CCB105442A}"/>
              </a:ext>
            </a:extLst>
          </p:cNvPr>
          <p:cNvPicPr>
            <a:picLocks noChangeAspect="1"/>
          </p:cNvPicPr>
          <p:nvPr/>
        </p:nvPicPr>
        <p:blipFill>
          <a:blip r:embed="rId7"/>
          <a:stretch>
            <a:fillRect/>
          </a:stretch>
        </p:blipFill>
        <p:spPr>
          <a:xfrm>
            <a:off x="3974846" y="4626918"/>
            <a:ext cx="3598500" cy="1401415"/>
          </a:xfrm>
          <a:prstGeom prst="rect">
            <a:avLst/>
          </a:prstGeom>
          <a:ln>
            <a:noFill/>
          </a:ln>
          <a:effectLst/>
        </p:spPr>
      </p:pic>
      <p:pic>
        <p:nvPicPr>
          <p:cNvPr id="26" name="図 25">
            <a:extLst>
              <a:ext uri="{FF2B5EF4-FFF2-40B4-BE49-F238E27FC236}">
                <a16:creationId xmlns:a16="http://schemas.microsoft.com/office/drawing/2014/main" id="{35032013-965A-84C0-367F-B7763F277D2D}"/>
              </a:ext>
            </a:extLst>
          </p:cNvPr>
          <p:cNvPicPr>
            <a:picLocks noChangeAspect="1"/>
          </p:cNvPicPr>
          <p:nvPr/>
        </p:nvPicPr>
        <p:blipFill>
          <a:blip r:embed="rId8"/>
          <a:stretch>
            <a:fillRect/>
          </a:stretch>
        </p:blipFill>
        <p:spPr>
          <a:xfrm>
            <a:off x="8095687" y="1994592"/>
            <a:ext cx="3645005" cy="1553076"/>
          </a:xfrm>
          <a:prstGeom prst="rect">
            <a:avLst/>
          </a:prstGeom>
          <a:ln>
            <a:noFill/>
          </a:ln>
          <a:effectLst/>
        </p:spPr>
      </p:pic>
      <p:sp>
        <p:nvSpPr>
          <p:cNvPr id="34" name="矢印: 右 33">
            <a:extLst>
              <a:ext uri="{FF2B5EF4-FFF2-40B4-BE49-F238E27FC236}">
                <a16:creationId xmlns:a16="http://schemas.microsoft.com/office/drawing/2014/main" id="{BB76BFAC-64AE-3F29-4640-4B51B856CD42}"/>
              </a:ext>
            </a:extLst>
          </p:cNvPr>
          <p:cNvSpPr/>
          <p:nvPr/>
        </p:nvSpPr>
        <p:spPr>
          <a:xfrm>
            <a:off x="3415576" y="3295424"/>
            <a:ext cx="268895" cy="1503045"/>
          </a:xfrm>
          <a:prstGeom prst="rightArrow">
            <a:avLst>
              <a:gd name="adj1" fmla="val 50000"/>
              <a:gd name="adj2" fmla="val 100000"/>
            </a:avLst>
          </a:prstGeom>
          <a:solidFill>
            <a:srgbClr val="0070C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D21BDA6-63CE-EB89-459E-6052B9A11E40}"/>
              </a:ext>
            </a:extLst>
          </p:cNvPr>
          <p:cNvSpPr txBox="1"/>
          <p:nvPr/>
        </p:nvSpPr>
        <p:spPr>
          <a:xfrm>
            <a:off x="730185" y="2231384"/>
            <a:ext cx="1886207" cy="307777"/>
          </a:xfrm>
          <a:prstGeom prst="rect">
            <a:avLst/>
          </a:prstGeom>
          <a:noFill/>
        </p:spPr>
        <p:txBody>
          <a:bodyPr wrap="square" rtlCol="0">
            <a:spAutoFit/>
          </a:bodyPr>
          <a:lstStyle/>
          <a:p>
            <a:pPr lvl="0">
              <a:defRPr/>
            </a:pPr>
            <a:r>
              <a:rPr lang="en-US" altLang="ja-JP" sz="1400" b="1" dirty="0">
                <a:solidFill>
                  <a:prstClr val="black"/>
                </a:solidFill>
                <a:ea typeface="游ゴシック" panose="020B0400000000000000" pitchFamily="50" charset="-128"/>
              </a:rPr>
              <a:t>【</a:t>
            </a:r>
            <a:r>
              <a:rPr lang="ja-JP" altLang="en-US" sz="1400" b="1" dirty="0">
                <a:solidFill>
                  <a:prstClr val="black"/>
                </a:solidFill>
                <a:ea typeface="游ゴシック" panose="020B0400000000000000" pitchFamily="50" charset="-128"/>
              </a:rPr>
              <a:t>会話全体</a:t>
            </a:r>
            <a:r>
              <a:rPr lang="en-US" altLang="ja-JP" sz="1400" b="1" dirty="0">
                <a:solidFill>
                  <a:prstClr val="black"/>
                </a:solidFill>
              </a:rPr>
              <a:t>】</a:t>
            </a:r>
            <a:endParaRPr kumimoji="1" lang="ja-JP" altLang="en-US" sz="1400" b="1"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 name="角丸四角形 3">
            <a:extLst>
              <a:ext uri="{FF2B5EF4-FFF2-40B4-BE49-F238E27FC236}">
                <a16:creationId xmlns:a16="http://schemas.microsoft.com/office/drawing/2014/main" id="{7A0C36AE-93E6-4353-8A59-3C574EC200F5}"/>
              </a:ext>
            </a:extLst>
          </p:cNvPr>
          <p:cNvSpPr/>
          <p:nvPr/>
        </p:nvSpPr>
        <p:spPr>
          <a:xfrm>
            <a:off x="5108096" y="1532714"/>
            <a:ext cx="1332000" cy="274327"/>
          </a:xfrm>
          <a:prstGeom prst="roundRect">
            <a:avLst>
              <a:gd name="adj" fmla="val 50000"/>
            </a:avLst>
          </a:prstGeom>
          <a:solidFill>
            <a:srgbClr val="328AC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1" lang="en-US" altLang="ja-JP"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CRM</a:t>
            </a: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登録</a:t>
            </a:r>
            <a:endParaRPr kumimoji="1" lang="ja-JP" altLang="en-US" sz="1400" b="0" i="0" u="none" strike="noStrike" kern="1200" cap="none" spc="0" normalizeH="0" baseline="0" noProof="0" dirty="0">
              <a:ln>
                <a:noFill/>
              </a:ln>
              <a:solidFill>
                <a:schemeClr val="bg1"/>
              </a:solidFill>
              <a:effectLst/>
              <a:uLnTx/>
              <a:uFillTx/>
              <a:ea typeface="游ゴシック" panose="020B0400000000000000" pitchFamily="50" charset="-128"/>
              <a:cs typeface="+mn-cs"/>
            </a:endParaRPr>
          </a:p>
        </p:txBody>
      </p:sp>
      <p:sp>
        <p:nvSpPr>
          <p:cNvPr id="12" name="角丸四角形 3">
            <a:extLst>
              <a:ext uri="{FF2B5EF4-FFF2-40B4-BE49-F238E27FC236}">
                <a16:creationId xmlns:a16="http://schemas.microsoft.com/office/drawing/2014/main" id="{552BF702-B9CA-E155-A965-D506B604B68B}"/>
              </a:ext>
            </a:extLst>
          </p:cNvPr>
          <p:cNvSpPr/>
          <p:nvPr/>
        </p:nvSpPr>
        <p:spPr>
          <a:xfrm>
            <a:off x="9252189" y="1551934"/>
            <a:ext cx="1332000" cy="285175"/>
          </a:xfrm>
          <a:prstGeom prst="roundRect">
            <a:avLst>
              <a:gd name="adj" fmla="val 50000"/>
            </a:avLst>
          </a:prstGeom>
          <a:solidFill>
            <a:srgbClr val="328AC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ja-JP" sz="1400" b="1" dirty="0">
                <a:solidFill>
                  <a:schemeClr val="bg1"/>
                </a:solidFill>
                <a:latin typeface="游ゴシック" panose="020B0400000000000000" pitchFamily="50" charset="-128"/>
                <a:ea typeface="游ゴシック" panose="020B0400000000000000" pitchFamily="50" charset="-128"/>
              </a:rPr>
              <a:t>FAQ</a:t>
            </a:r>
            <a:r>
              <a:rPr lang="ja-JP" altLang="en-US" sz="1400" b="1" dirty="0">
                <a:solidFill>
                  <a:schemeClr val="bg1"/>
                </a:solidFill>
                <a:latin typeface="游ゴシック" panose="020B0400000000000000" pitchFamily="50" charset="-128"/>
                <a:ea typeface="游ゴシック" panose="020B0400000000000000" pitchFamily="50" charset="-128"/>
              </a:rPr>
              <a:t>抽出</a:t>
            </a:r>
            <a:endParaRPr kumimoji="1" lang="ja-JP" altLang="en-US" sz="1400" b="0" i="0" u="none" strike="noStrike" kern="1200" cap="none" spc="0" normalizeH="0" baseline="0" noProof="0" dirty="0">
              <a:ln>
                <a:noFill/>
              </a:ln>
              <a:solidFill>
                <a:schemeClr val="bg1"/>
              </a:solidFill>
              <a:effectLst/>
              <a:uLnTx/>
              <a:uFillTx/>
              <a:ea typeface="游ゴシック" panose="020B0400000000000000" pitchFamily="50" charset="-128"/>
              <a:cs typeface="+mn-cs"/>
            </a:endParaRPr>
          </a:p>
        </p:txBody>
      </p:sp>
    </p:spTree>
    <p:extLst>
      <p:ext uri="{BB962C8B-B14F-4D97-AF65-F5344CB8AC3E}">
        <p14:creationId xmlns:p14="http://schemas.microsoft.com/office/powerpoint/2010/main" val="1045945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15CA4-F198-BE2B-5F72-0258EEC34043}"/>
            </a:ext>
          </a:extLst>
        </p:cNvPr>
        <p:cNvGrpSpPr/>
        <p:nvPr/>
      </p:nvGrpSpPr>
      <p:grpSpPr>
        <a:xfrm>
          <a:off x="0" y="0"/>
          <a:ext cx="0" cy="0"/>
          <a:chOff x="0" y="0"/>
          <a:chExt cx="0" cy="0"/>
        </a:xfrm>
      </p:grpSpPr>
      <p:sp>
        <p:nvSpPr>
          <p:cNvPr id="7" name="角丸四角形 3">
            <a:extLst>
              <a:ext uri="{FF2B5EF4-FFF2-40B4-BE49-F238E27FC236}">
                <a16:creationId xmlns:a16="http://schemas.microsoft.com/office/drawing/2014/main" id="{E0EF2CC0-92E0-C88F-812B-E9D23F2C412A}"/>
              </a:ext>
            </a:extLst>
          </p:cNvPr>
          <p:cNvSpPr/>
          <p:nvPr/>
        </p:nvSpPr>
        <p:spPr>
          <a:xfrm>
            <a:off x="133434" y="1960887"/>
            <a:ext cx="5508167" cy="3462760"/>
          </a:xfrm>
          <a:prstGeom prst="roundRect">
            <a:avLst>
              <a:gd name="adj" fmla="val 45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70C0"/>
              </a:solidFill>
              <a:effectLst/>
              <a:uLnTx/>
              <a:uFillTx/>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CDB92C33-AD25-8C93-D784-DC4F70FBAFC1}"/>
              </a:ext>
            </a:extLst>
          </p:cNvPr>
          <p:cNvSpPr txBox="1"/>
          <p:nvPr/>
        </p:nvSpPr>
        <p:spPr>
          <a:xfrm>
            <a:off x="83114" y="217109"/>
            <a:ext cx="9610567" cy="461665"/>
          </a:xfrm>
          <a:prstGeom prst="rect">
            <a:avLst/>
          </a:prstGeom>
          <a:noFill/>
        </p:spPr>
        <p:txBody>
          <a:bodyPr wrap="square">
            <a:spAutoFit/>
          </a:bodyPr>
          <a:lstStyle/>
          <a:p>
            <a:pPr lvl="0">
              <a:defRPr/>
            </a:pPr>
            <a:r>
              <a:rPr kumimoji="1" lang="en-US" altLang="ja-JP" sz="2400" b="1" i="0" u="none" strike="noStrike" kern="1200" cap="none" spc="0" normalizeH="0" baseline="0" noProof="0" dirty="0">
                <a:ln>
                  <a:noFill/>
                </a:ln>
                <a:solidFill>
                  <a:srgbClr val="616161"/>
                </a:solidFill>
                <a:effectLst/>
                <a:uLnTx/>
                <a:uFillTx/>
                <a:ea typeface="游ゴシック" panose="020B0400000000000000" pitchFamily="50" charset="-128"/>
                <a:cs typeface="+mn-cs"/>
              </a:rPr>
              <a:t>QuickSummary2.0</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の特徴</a:t>
            </a:r>
            <a:r>
              <a:rPr kumimoji="1" lang="en-US" altLang="ja-JP"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_</a:t>
            </a:r>
            <a:r>
              <a:rPr lang="ja-JP" altLang="en-US" sz="2400" b="1" spc="200" dirty="0">
                <a:solidFill>
                  <a:srgbClr val="616161"/>
                </a:solidFill>
                <a:ea typeface="游ゴシック" panose="020B0400000000000000" pitchFamily="50" charset="-128"/>
              </a:rPr>
              <a:t>③</a:t>
            </a:r>
            <a:r>
              <a:rPr lang="ja-JP" altLang="en-US" sz="2400" b="1" dirty="0">
                <a:solidFill>
                  <a:srgbClr val="616161">
                    <a:alpha val="99000"/>
                  </a:srgbClr>
                </a:solidFill>
                <a:ea typeface="游ゴシック" panose="020B0400000000000000" pitchFamily="50" charset="-128"/>
                <a:cs typeface="Zen Kaku Gothic New" pitchFamily="34" charset="-120"/>
              </a:rPr>
              <a:t>要約パターンを自由に追加・修正</a:t>
            </a:r>
            <a:endParaRPr lang="en-US" altLang="ja-JP" sz="2400" b="1" dirty="0">
              <a:solidFill>
                <a:srgbClr val="616161"/>
              </a:solidFill>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2CC20D07-BB16-610E-AAC5-515A03F4B40F}"/>
              </a:ext>
            </a:extLst>
          </p:cNvPr>
          <p:cNvSpPr txBox="1"/>
          <p:nvPr/>
        </p:nvSpPr>
        <p:spPr>
          <a:xfrm>
            <a:off x="177182" y="761746"/>
            <a:ext cx="11822907" cy="584775"/>
          </a:xfrm>
          <a:prstGeom prst="rect">
            <a:avLst/>
          </a:prstGeom>
          <a:noFill/>
        </p:spPr>
        <p:txBody>
          <a:bodyPr wrap="square" rtlCol="0">
            <a:spAutoFit/>
          </a:bodyPr>
          <a:lstStyle/>
          <a:p>
            <a:pPr lvl="0">
              <a:defRPr/>
            </a:pPr>
            <a:r>
              <a:rPr lang="ja-JP" altLang="en-US" sz="1600" dirty="0">
                <a:solidFill>
                  <a:prstClr val="black"/>
                </a:solidFill>
              </a:rPr>
              <a:t>管理機能として、「プロンプト自動生成機能」があります。</a:t>
            </a:r>
            <a:endParaRPr lang="en-US" altLang="ja-JP" sz="1600" dirty="0">
              <a:solidFill>
                <a:prstClr val="black"/>
              </a:solidFill>
            </a:endParaRPr>
          </a:p>
          <a:p>
            <a:pPr lvl="0">
              <a:defRPr/>
            </a:pP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管理画面からユーザー自身が新しい要約パターンを作成・修正でき、反映もリアルタイムに行えます。</a:t>
            </a:r>
          </a:p>
        </p:txBody>
      </p:sp>
      <p:pic>
        <p:nvPicPr>
          <p:cNvPr id="5" name="図 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7AA6ABF8-B78A-9064-B2FF-22ABF0625988}"/>
              </a:ext>
            </a:extLst>
          </p:cNvPr>
          <p:cNvPicPr>
            <a:picLocks noChangeAspect="1"/>
          </p:cNvPicPr>
          <p:nvPr/>
        </p:nvPicPr>
        <p:blipFill>
          <a:blip r:embed="rId3"/>
          <a:stretch>
            <a:fillRect/>
          </a:stretch>
        </p:blipFill>
        <p:spPr>
          <a:xfrm>
            <a:off x="287751" y="2359098"/>
            <a:ext cx="5124306" cy="2725995"/>
          </a:xfrm>
          <a:prstGeom prst="rect">
            <a:avLst/>
          </a:prstGeom>
          <a:effectLst>
            <a:outerShdw blurRad="63500" sx="102000" sy="102000" algn="ctr" rotWithShape="0">
              <a:prstClr val="black">
                <a:alpha val="40000"/>
              </a:prstClr>
            </a:outerShdw>
          </a:effectLst>
        </p:spPr>
      </p:pic>
      <p:sp>
        <p:nvSpPr>
          <p:cNvPr id="10" name="角丸四角形 3">
            <a:extLst>
              <a:ext uri="{FF2B5EF4-FFF2-40B4-BE49-F238E27FC236}">
                <a16:creationId xmlns:a16="http://schemas.microsoft.com/office/drawing/2014/main" id="{DCC8B5F2-3FC9-E1C8-2DA0-6450D9113198}"/>
              </a:ext>
            </a:extLst>
          </p:cNvPr>
          <p:cNvSpPr/>
          <p:nvPr/>
        </p:nvSpPr>
        <p:spPr>
          <a:xfrm>
            <a:off x="1580590" y="1770682"/>
            <a:ext cx="2798053" cy="350680"/>
          </a:xfrm>
          <a:prstGeom prst="roundRect">
            <a:avLst>
              <a:gd name="adj" fmla="val 50000"/>
            </a:avLst>
          </a:prstGeom>
          <a:solidFill>
            <a:srgbClr val="328AC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ja-JP" altLang="en-US" sz="1400" b="1" dirty="0">
                <a:solidFill>
                  <a:schemeClr val="bg1"/>
                </a:solidFill>
              </a:rPr>
              <a:t>管理画面</a:t>
            </a:r>
          </a:p>
        </p:txBody>
      </p:sp>
      <p:sp>
        <p:nvSpPr>
          <p:cNvPr id="15" name="角丸四角形 3">
            <a:extLst>
              <a:ext uri="{FF2B5EF4-FFF2-40B4-BE49-F238E27FC236}">
                <a16:creationId xmlns:a16="http://schemas.microsoft.com/office/drawing/2014/main" id="{3BD77095-EE3C-BA32-5369-453BCC3DD871}"/>
              </a:ext>
            </a:extLst>
          </p:cNvPr>
          <p:cNvSpPr/>
          <p:nvPr/>
        </p:nvSpPr>
        <p:spPr>
          <a:xfrm>
            <a:off x="6343463" y="1960887"/>
            <a:ext cx="5508167" cy="3462760"/>
          </a:xfrm>
          <a:prstGeom prst="roundRect">
            <a:avLst>
              <a:gd name="adj" fmla="val 457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70C0"/>
              </a:solidFill>
              <a:effectLst/>
              <a:uLnTx/>
              <a:uFillTx/>
              <a:ea typeface="游ゴシック" panose="020B0400000000000000" pitchFamily="50" charset="-128"/>
              <a:cs typeface="+mn-cs"/>
            </a:endParaRPr>
          </a:p>
        </p:txBody>
      </p:sp>
      <p:sp>
        <p:nvSpPr>
          <p:cNvPr id="17" name="角丸四角形 3">
            <a:extLst>
              <a:ext uri="{FF2B5EF4-FFF2-40B4-BE49-F238E27FC236}">
                <a16:creationId xmlns:a16="http://schemas.microsoft.com/office/drawing/2014/main" id="{72C36755-7F10-D77E-3A2A-148AD8616D66}"/>
              </a:ext>
            </a:extLst>
          </p:cNvPr>
          <p:cNvSpPr/>
          <p:nvPr/>
        </p:nvSpPr>
        <p:spPr>
          <a:xfrm>
            <a:off x="7728200" y="1770682"/>
            <a:ext cx="2798053" cy="350680"/>
          </a:xfrm>
          <a:prstGeom prst="roundRect">
            <a:avLst>
              <a:gd name="adj" fmla="val 50000"/>
            </a:avLst>
          </a:prstGeom>
          <a:solidFill>
            <a:srgbClr val="328AC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ja-JP" altLang="en-US" sz="1400" b="1" dirty="0">
                <a:solidFill>
                  <a:schemeClr val="bg1"/>
                </a:solidFill>
              </a:rPr>
              <a:t>オペレータ画面</a:t>
            </a:r>
          </a:p>
        </p:txBody>
      </p:sp>
      <p:sp>
        <p:nvSpPr>
          <p:cNvPr id="2" name="矢印: 右 1">
            <a:extLst>
              <a:ext uri="{FF2B5EF4-FFF2-40B4-BE49-F238E27FC236}">
                <a16:creationId xmlns:a16="http://schemas.microsoft.com/office/drawing/2014/main" id="{B3B138D4-F93B-FC5E-37D8-C85E54FE9507}"/>
              </a:ext>
            </a:extLst>
          </p:cNvPr>
          <p:cNvSpPr/>
          <p:nvPr/>
        </p:nvSpPr>
        <p:spPr>
          <a:xfrm>
            <a:off x="5729221" y="3203278"/>
            <a:ext cx="569214" cy="786848"/>
          </a:xfrm>
          <a:prstGeom prst="rightArrow">
            <a:avLst>
              <a:gd name="adj1" fmla="val 54167"/>
              <a:gd name="adj2" fmla="val 50000"/>
            </a:avLst>
          </a:prstGeom>
          <a:solidFill>
            <a:srgbClr val="328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AB3C2E77-F82F-EC23-3E04-613511A4F796}"/>
              </a:ext>
            </a:extLst>
          </p:cNvPr>
          <p:cNvPicPr>
            <a:picLocks noChangeAspect="1"/>
          </p:cNvPicPr>
          <p:nvPr/>
        </p:nvPicPr>
        <p:blipFill>
          <a:blip r:embed="rId4"/>
          <a:stretch>
            <a:fillRect/>
          </a:stretch>
        </p:blipFill>
        <p:spPr>
          <a:xfrm>
            <a:off x="6487687" y="2359098"/>
            <a:ext cx="4560447" cy="2159456"/>
          </a:xfrm>
          <a:prstGeom prst="rect">
            <a:avLst/>
          </a:prstGeom>
          <a:effectLst>
            <a:outerShdw blurRad="63500" sx="102000" sy="102000" algn="ctr" rotWithShape="0">
              <a:prstClr val="black">
                <a:alpha val="40000"/>
              </a:prstClr>
            </a:outerShdw>
          </a:effectLst>
        </p:spPr>
      </p:pic>
      <p:sp>
        <p:nvSpPr>
          <p:cNvPr id="14" name="正方形/長方形 13">
            <a:extLst>
              <a:ext uri="{FF2B5EF4-FFF2-40B4-BE49-F238E27FC236}">
                <a16:creationId xmlns:a16="http://schemas.microsoft.com/office/drawing/2014/main" id="{68AD7CF5-BB5E-C5F6-641D-E24B1171D8F2}"/>
              </a:ext>
            </a:extLst>
          </p:cNvPr>
          <p:cNvSpPr/>
          <p:nvPr/>
        </p:nvSpPr>
        <p:spPr>
          <a:xfrm>
            <a:off x="8739043" y="2359097"/>
            <a:ext cx="1533237" cy="160476"/>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68DC1ADC-1DB2-AD0C-ECFC-5AB02B5B75CF}"/>
              </a:ext>
            </a:extLst>
          </p:cNvPr>
          <p:cNvPicPr>
            <a:picLocks noChangeAspect="1"/>
          </p:cNvPicPr>
          <p:nvPr/>
        </p:nvPicPr>
        <p:blipFill>
          <a:blip r:embed="rId5"/>
          <a:srcRect r="62421"/>
          <a:stretch>
            <a:fillRect/>
          </a:stretch>
        </p:blipFill>
        <p:spPr>
          <a:xfrm>
            <a:off x="9884352" y="3027937"/>
            <a:ext cx="1778025" cy="2185989"/>
          </a:xfrm>
          <a:prstGeom prst="rect">
            <a:avLst/>
          </a:prstGeom>
          <a:ln w="38100">
            <a:solidFill>
              <a:srgbClr val="00B0F0"/>
            </a:solidFill>
          </a:ln>
          <a:effectLst>
            <a:outerShdw blurRad="63500" sx="102000" sy="102000" algn="ctr" rotWithShape="0">
              <a:prstClr val="black">
                <a:alpha val="40000"/>
              </a:prstClr>
            </a:outerShdw>
          </a:effectLst>
        </p:spPr>
      </p:pic>
      <p:cxnSp>
        <p:nvCxnSpPr>
          <p:cNvPr id="35" name="コネクタ: カギ線 34">
            <a:extLst>
              <a:ext uri="{FF2B5EF4-FFF2-40B4-BE49-F238E27FC236}">
                <a16:creationId xmlns:a16="http://schemas.microsoft.com/office/drawing/2014/main" id="{83E00FCA-CD3D-3491-8D1E-CA13459EA48E}"/>
              </a:ext>
            </a:extLst>
          </p:cNvPr>
          <p:cNvCxnSpPr>
            <a:stCxn id="14" idx="3"/>
            <a:endCxn id="24" idx="0"/>
          </p:cNvCxnSpPr>
          <p:nvPr/>
        </p:nvCxnSpPr>
        <p:spPr>
          <a:xfrm>
            <a:off x="10272280" y="2439335"/>
            <a:ext cx="501085" cy="588602"/>
          </a:xfrm>
          <a:prstGeom prst="bentConnector2">
            <a:avLst/>
          </a:prstGeom>
          <a:ln w="28575">
            <a:solidFill>
              <a:srgbClr val="00B0F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 name="角丸四角形 3">
            <a:extLst>
              <a:ext uri="{FF2B5EF4-FFF2-40B4-BE49-F238E27FC236}">
                <a16:creationId xmlns:a16="http://schemas.microsoft.com/office/drawing/2014/main" id="{E81E9A58-35B2-F6D6-B51E-BF91B61BABF6}"/>
              </a:ext>
            </a:extLst>
          </p:cNvPr>
          <p:cNvSpPr/>
          <p:nvPr/>
        </p:nvSpPr>
        <p:spPr>
          <a:xfrm>
            <a:off x="11048134" y="2852597"/>
            <a:ext cx="751628" cy="350680"/>
          </a:xfrm>
          <a:prstGeom prst="roundRect">
            <a:avLst>
              <a:gd name="adj" fmla="val 0"/>
            </a:avLst>
          </a:prstGeom>
          <a:solidFill>
            <a:srgbClr val="00B0F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即反映</a:t>
            </a:r>
            <a:endParaRPr kumimoji="1" lang="ja-JP" altLang="en-US" sz="1400" b="0" i="0" u="none" strike="noStrike" kern="1200" cap="none" spc="0" normalizeH="0" baseline="0" noProof="0" dirty="0">
              <a:ln>
                <a:noFill/>
              </a:ln>
              <a:solidFill>
                <a:schemeClr val="bg1"/>
              </a:solidFill>
              <a:effectLst/>
              <a:uLnTx/>
              <a:uFillTx/>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D068FA54-6FD6-ACC8-CA7B-3E8BFA56AFBD}"/>
              </a:ext>
            </a:extLst>
          </p:cNvPr>
          <p:cNvSpPr txBox="1"/>
          <p:nvPr/>
        </p:nvSpPr>
        <p:spPr>
          <a:xfrm>
            <a:off x="5692276" y="3442026"/>
            <a:ext cx="56921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bg1"/>
                </a:solidFill>
                <a:ea typeface="游ゴシック" panose="020B0400000000000000" pitchFamily="50" charset="-128"/>
              </a:rPr>
              <a:t>適用</a:t>
            </a:r>
            <a:endParaRPr kumimoji="1" lang="ja-JP" altLang="en-US" sz="1400" b="1" i="0" u="none" strike="noStrike" kern="1200" cap="none" spc="0" normalizeH="0" baseline="0" noProof="0" dirty="0">
              <a:ln>
                <a:noFill/>
              </a:ln>
              <a:solidFill>
                <a:schemeClr val="bg1"/>
              </a:solidFill>
              <a:effectLst/>
              <a:uLnTx/>
              <a:uFillTx/>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BA6A62E1-9BCA-BDF7-B36D-03537B92F821}"/>
              </a:ext>
            </a:extLst>
          </p:cNvPr>
          <p:cNvSpPr txBox="1"/>
          <p:nvPr/>
        </p:nvSpPr>
        <p:spPr>
          <a:xfrm>
            <a:off x="799431" y="5853347"/>
            <a:ext cx="41009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407FAA"/>
                </a:solidFill>
                <a:effectLst/>
                <a:uLnTx/>
                <a:uFillTx/>
                <a:ea typeface="游ゴシック" panose="020B0400000000000000" pitchFamily="50" charset="-128"/>
                <a:cs typeface="+mn-cs"/>
              </a:rPr>
              <a:t>管理者が要約パターンを作成・確認</a:t>
            </a:r>
          </a:p>
        </p:txBody>
      </p:sp>
      <p:sp>
        <p:nvSpPr>
          <p:cNvPr id="37" name="テキスト ボックス 36">
            <a:extLst>
              <a:ext uri="{FF2B5EF4-FFF2-40B4-BE49-F238E27FC236}">
                <a16:creationId xmlns:a16="http://schemas.microsoft.com/office/drawing/2014/main" id="{CD574749-FF58-BA50-9C7D-C51217E2AF31}"/>
              </a:ext>
            </a:extLst>
          </p:cNvPr>
          <p:cNvSpPr txBox="1"/>
          <p:nvPr/>
        </p:nvSpPr>
        <p:spPr>
          <a:xfrm>
            <a:off x="7047073" y="5850298"/>
            <a:ext cx="41009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407FAA"/>
                </a:solidFill>
                <a:effectLst/>
                <a:uLnTx/>
                <a:uFillTx/>
                <a:ea typeface="游ゴシック" panose="020B0400000000000000" pitchFamily="50" charset="-128"/>
                <a:cs typeface="+mn-cs"/>
              </a:rPr>
              <a:t>オペレータはすぐに利用可能</a:t>
            </a:r>
          </a:p>
        </p:txBody>
      </p:sp>
      <p:sp>
        <p:nvSpPr>
          <p:cNvPr id="38" name="矢印: 右 37">
            <a:extLst>
              <a:ext uri="{FF2B5EF4-FFF2-40B4-BE49-F238E27FC236}">
                <a16:creationId xmlns:a16="http://schemas.microsoft.com/office/drawing/2014/main" id="{3BC019D3-0CBE-8427-2D9D-89621E817945}"/>
              </a:ext>
            </a:extLst>
          </p:cNvPr>
          <p:cNvSpPr/>
          <p:nvPr/>
        </p:nvSpPr>
        <p:spPr>
          <a:xfrm>
            <a:off x="4900377" y="5952955"/>
            <a:ext cx="2360848" cy="164018"/>
          </a:xfrm>
          <a:prstGeom prst="rightArrow">
            <a:avLst>
              <a:gd name="adj1" fmla="val 54167"/>
              <a:gd name="adj2" fmla="val 50000"/>
            </a:avLst>
          </a:prstGeom>
          <a:solidFill>
            <a:srgbClr val="328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54084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5E84-AEF3-2603-730D-15738CF990E1}"/>
            </a:ext>
          </a:extLst>
        </p:cNvPr>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2C70CEEC-9E93-1A11-855C-C3EF827B81F2}"/>
              </a:ext>
            </a:extLst>
          </p:cNvPr>
          <p:cNvSpPr txBox="1"/>
          <p:nvPr/>
        </p:nvSpPr>
        <p:spPr>
          <a:xfrm>
            <a:off x="83114" y="217109"/>
            <a:ext cx="11273508" cy="461665"/>
          </a:xfrm>
          <a:prstGeom prst="rect">
            <a:avLst/>
          </a:prstGeom>
          <a:noFill/>
        </p:spPr>
        <p:txBody>
          <a:bodyPr wrap="square">
            <a:spAutoFit/>
          </a:bodyPr>
          <a:lstStyle/>
          <a:p>
            <a:pPr>
              <a:defRPr/>
            </a:pPr>
            <a:r>
              <a:rPr kumimoji="1" lang="en-US" altLang="ja-JP" sz="2400" b="1" i="0" u="none" strike="noStrike" kern="1200" cap="none" spc="0" normalizeH="0" baseline="0" noProof="0" dirty="0">
                <a:ln>
                  <a:noFill/>
                </a:ln>
                <a:solidFill>
                  <a:srgbClr val="616161"/>
                </a:solidFill>
                <a:effectLst/>
                <a:uLnTx/>
                <a:uFillTx/>
                <a:ea typeface="游ゴシック" panose="020B0400000000000000" pitchFamily="50" charset="-128"/>
              </a:rPr>
              <a:t>QuickSummary2.0</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rPr>
              <a:t>の特徴</a:t>
            </a:r>
            <a:r>
              <a:rPr kumimoji="1" lang="en-US" altLang="ja-JP" sz="2400" b="1" i="0" u="none" strike="noStrike" kern="1200" cap="none" spc="200" normalizeH="0" baseline="0" noProof="0" dirty="0">
                <a:ln>
                  <a:noFill/>
                </a:ln>
                <a:solidFill>
                  <a:srgbClr val="616161"/>
                </a:solidFill>
                <a:effectLst/>
                <a:uLnTx/>
                <a:uFillTx/>
                <a:ea typeface="游ゴシック" panose="020B0400000000000000" pitchFamily="50" charset="-128"/>
              </a:rPr>
              <a:t>_</a:t>
            </a:r>
            <a:r>
              <a:rPr lang="ja-JP" altLang="en-US" sz="2400" b="1" spc="200" dirty="0">
                <a:solidFill>
                  <a:srgbClr val="616161"/>
                </a:solidFill>
                <a:ea typeface="游ゴシック" panose="020B0400000000000000" pitchFamily="50" charset="-128"/>
              </a:rPr>
              <a:t>④</a:t>
            </a:r>
            <a:r>
              <a:rPr lang="ja-JP" altLang="en-US" sz="2400" b="1" kern="0" spc="104" dirty="0">
                <a:solidFill>
                  <a:srgbClr val="616161">
                    <a:alpha val="99000"/>
                  </a:srgbClr>
                </a:solidFill>
                <a:ea typeface="游ゴシック" panose="020B0400000000000000" pitchFamily="50" charset="-128"/>
                <a:cs typeface="Zen Kaku Gothic New" pitchFamily="34" charset="-120"/>
              </a:rPr>
              <a:t>ご利用中の音声認識・</a:t>
            </a:r>
            <a:r>
              <a:rPr lang="en-US" altLang="ja-JP" sz="2400" b="1" kern="0" spc="104" dirty="0">
                <a:solidFill>
                  <a:srgbClr val="616161">
                    <a:alpha val="99000"/>
                  </a:srgbClr>
                </a:solidFill>
                <a:ea typeface="游ゴシック" panose="020B0400000000000000" pitchFamily="50" charset="-128"/>
                <a:cs typeface="Zen Kaku Gothic New" pitchFamily="34" charset="-120"/>
              </a:rPr>
              <a:t>CRM</a:t>
            </a:r>
            <a:r>
              <a:rPr lang="ja-JP" altLang="en-US" sz="2400" b="1" kern="0" spc="104" dirty="0">
                <a:solidFill>
                  <a:srgbClr val="616161">
                    <a:alpha val="99000"/>
                  </a:srgbClr>
                </a:solidFill>
                <a:ea typeface="游ゴシック" panose="020B0400000000000000" pitchFamily="50" charset="-128"/>
                <a:cs typeface="Zen Kaku Gothic New" pitchFamily="34" charset="-120"/>
              </a:rPr>
              <a:t>・</a:t>
            </a:r>
            <a:r>
              <a:rPr lang="en-US" altLang="ja-JP" sz="2400" b="1" kern="0" spc="104" dirty="0">
                <a:solidFill>
                  <a:srgbClr val="616161">
                    <a:alpha val="99000"/>
                  </a:srgbClr>
                </a:solidFill>
                <a:ea typeface="游ゴシック" panose="020B0400000000000000" pitchFamily="50" charset="-128"/>
                <a:cs typeface="Zen Kaku Gothic New" pitchFamily="34" charset="-120"/>
              </a:rPr>
              <a:t>PBX</a:t>
            </a:r>
            <a:r>
              <a:rPr lang="ja-JP" altLang="en-US" sz="2400" b="1" kern="0" spc="104" dirty="0">
                <a:solidFill>
                  <a:srgbClr val="616161">
                    <a:alpha val="99000"/>
                  </a:srgbClr>
                </a:solidFill>
                <a:ea typeface="游ゴシック" panose="020B0400000000000000" pitchFamily="50" charset="-128"/>
                <a:cs typeface="Zen Kaku Gothic New" pitchFamily="34" charset="-120"/>
              </a:rPr>
              <a:t>と連携</a:t>
            </a:r>
            <a:endParaRPr lang="en-US" altLang="ja-JP" sz="2400" b="1" dirty="0">
              <a:solidFill>
                <a:srgbClr val="616161"/>
              </a:solidFill>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7A4F1A33-26C0-E35B-C2C6-A4FAC4D23315}"/>
              </a:ext>
            </a:extLst>
          </p:cNvPr>
          <p:cNvSpPr txBox="1"/>
          <p:nvPr/>
        </p:nvSpPr>
        <p:spPr>
          <a:xfrm>
            <a:off x="177182" y="750457"/>
            <a:ext cx="118116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既存の音声認識システムや </a:t>
            </a:r>
            <a:r>
              <a:rPr kumimoji="1" lang="en-US" altLang="ja-JP"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PBX</a:t>
            </a: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a:t>
            </a:r>
            <a:r>
              <a:rPr kumimoji="1" lang="en-US" altLang="ja-JP"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CTI</a:t>
            </a: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、および</a:t>
            </a:r>
            <a:r>
              <a:rPr kumimoji="1" lang="en-US" altLang="ja-JP"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CRM</a:t>
            </a: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システムと連携させられるため、通話記録・要約結果を既存のオペレーション基盤にシームレスに統合できます。運用上の導入障壁を抑えられます。</a:t>
            </a:r>
          </a:p>
        </p:txBody>
      </p:sp>
      <p:sp>
        <p:nvSpPr>
          <p:cNvPr id="4" name="正方形/長方形 3">
            <a:extLst>
              <a:ext uri="{FF2B5EF4-FFF2-40B4-BE49-F238E27FC236}">
                <a16:creationId xmlns:a16="http://schemas.microsoft.com/office/drawing/2014/main" id="{F58CD6FE-7518-8EA1-FF76-3EAEF2F8453C}"/>
              </a:ext>
            </a:extLst>
          </p:cNvPr>
          <p:cNvSpPr/>
          <p:nvPr/>
        </p:nvSpPr>
        <p:spPr>
          <a:xfrm>
            <a:off x="464673" y="2019172"/>
            <a:ext cx="3345696" cy="3914445"/>
          </a:xfrm>
          <a:prstGeom prst="rect">
            <a:avLst/>
          </a:prstGeom>
          <a:solidFill>
            <a:schemeClr val="bg1"/>
          </a:solidFill>
          <a:ln w="25400">
            <a:solidFill>
              <a:srgbClr val="407FA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40BF0C58-194B-5AAF-B923-D93ACE7FB50F}"/>
              </a:ext>
            </a:extLst>
          </p:cNvPr>
          <p:cNvSpPr/>
          <p:nvPr/>
        </p:nvSpPr>
        <p:spPr>
          <a:xfrm>
            <a:off x="450385" y="1605351"/>
            <a:ext cx="3384000" cy="502084"/>
          </a:xfrm>
          <a:prstGeom prst="rect">
            <a:avLst/>
          </a:prstGeom>
          <a:solidFill>
            <a:srgbClr val="328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1800" b="1" i="0" u="none" strike="noStrike" kern="1200" cap="none" spc="0" normalizeH="0" baseline="0" noProof="0" dirty="0">
                <a:ln>
                  <a:noFill/>
                </a:ln>
                <a:solidFill>
                  <a:prstClr val="white"/>
                </a:solidFill>
                <a:effectLst/>
                <a:uLnTx/>
                <a:uFillTx/>
                <a:ea typeface="游ゴシック" panose="020B0400000000000000" pitchFamily="50" charset="-128"/>
                <a:cs typeface="+mn-cs"/>
              </a:rPr>
              <a:t>PBX / CTI</a:t>
            </a:r>
            <a:endParaRPr kumimoji="1" lang="ja-JP" altLang="en-US" sz="1800" b="1" i="0" u="none" strike="noStrike" kern="1200" cap="none" spc="300" normalizeH="0" baseline="0" noProof="0" dirty="0">
              <a:ln>
                <a:noFill/>
              </a:ln>
              <a:solidFill>
                <a:prstClr val="white"/>
              </a:solidFill>
              <a:effectLst/>
              <a:uLnTx/>
              <a:uFillTx/>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592B02E-1B31-78A2-B290-2663084F4ECD}"/>
              </a:ext>
            </a:extLst>
          </p:cNvPr>
          <p:cNvSpPr/>
          <p:nvPr/>
        </p:nvSpPr>
        <p:spPr>
          <a:xfrm>
            <a:off x="4248088" y="2019172"/>
            <a:ext cx="3345696" cy="3914445"/>
          </a:xfrm>
          <a:prstGeom prst="rect">
            <a:avLst/>
          </a:prstGeom>
          <a:solidFill>
            <a:schemeClr val="lt1"/>
          </a:solidFill>
          <a:ln w="25400">
            <a:solidFill>
              <a:srgbClr val="407FA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38A13F24-2D5A-B24C-B8EB-5E2589A29A6F}"/>
              </a:ext>
            </a:extLst>
          </p:cNvPr>
          <p:cNvSpPr/>
          <p:nvPr/>
        </p:nvSpPr>
        <p:spPr>
          <a:xfrm>
            <a:off x="4233800" y="1605351"/>
            <a:ext cx="3384000" cy="502084"/>
          </a:xfrm>
          <a:prstGeom prst="rect">
            <a:avLst/>
          </a:prstGeom>
          <a:solidFill>
            <a:srgbClr val="328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ea typeface="游ゴシック" panose="020B0400000000000000" pitchFamily="50" charset="-128"/>
                <a:cs typeface="+mn-cs"/>
              </a:rPr>
              <a:t>音声認識システム</a:t>
            </a:r>
          </a:p>
        </p:txBody>
      </p:sp>
      <p:sp>
        <p:nvSpPr>
          <p:cNvPr id="9" name="正方形/長方形 8">
            <a:extLst>
              <a:ext uri="{FF2B5EF4-FFF2-40B4-BE49-F238E27FC236}">
                <a16:creationId xmlns:a16="http://schemas.microsoft.com/office/drawing/2014/main" id="{02E08736-1C0C-0282-98B8-462687B3DDEA}"/>
              </a:ext>
            </a:extLst>
          </p:cNvPr>
          <p:cNvSpPr/>
          <p:nvPr/>
        </p:nvSpPr>
        <p:spPr>
          <a:xfrm>
            <a:off x="8145803" y="2008088"/>
            <a:ext cx="3345696" cy="3914445"/>
          </a:xfrm>
          <a:prstGeom prst="rect">
            <a:avLst/>
          </a:prstGeom>
          <a:solidFill>
            <a:schemeClr val="lt1"/>
          </a:solidFill>
          <a:ln w="25400">
            <a:solidFill>
              <a:srgbClr val="407FA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ED963CA8-1853-D046-8BA5-BC3FD299FEC8}"/>
              </a:ext>
            </a:extLst>
          </p:cNvPr>
          <p:cNvSpPr/>
          <p:nvPr/>
        </p:nvSpPr>
        <p:spPr>
          <a:xfrm>
            <a:off x="8131515" y="1594267"/>
            <a:ext cx="3384000" cy="502084"/>
          </a:xfrm>
          <a:prstGeom prst="rect">
            <a:avLst/>
          </a:prstGeom>
          <a:solidFill>
            <a:srgbClr val="328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white"/>
                </a:solidFill>
                <a:effectLst/>
                <a:uLnTx/>
                <a:uFillTx/>
                <a:ea typeface="游ゴシック" panose="020B0400000000000000" pitchFamily="50" charset="-128"/>
                <a:cs typeface="+mn-cs"/>
              </a:rPr>
              <a:t>CRM</a:t>
            </a:r>
            <a:endParaRPr kumimoji="1" lang="ja-JP" altLang="en-US" sz="1800" b="1" i="0" u="none" strike="noStrike" kern="1200" cap="none" spc="300" normalizeH="0" baseline="0" noProof="0" dirty="0">
              <a:ln>
                <a:noFill/>
              </a:ln>
              <a:solidFill>
                <a:prstClr val="white"/>
              </a:solidFill>
              <a:effectLst/>
              <a:uLnTx/>
              <a:uFillTx/>
              <a:ea typeface="游ゴシック" panose="020B0400000000000000" pitchFamily="50" charset="-128"/>
              <a:cs typeface="+mn-cs"/>
            </a:endParaRPr>
          </a:p>
        </p:txBody>
      </p:sp>
      <p:pic>
        <p:nvPicPr>
          <p:cNvPr id="12" name="Picture 2" descr="コンタクトセンタープラットフォーム GenesysCloud CX 構築・運用支援 | エス・アンド・アイ">
            <a:extLst>
              <a:ext uri="{FF2B5EF4-FFF2-40B4-BE49-F238E27FC236}">
                <a16:creationId xmlns:a16="http://schemas.microsoft.com/office/drawing/2014/main" id="{7274F386-5DBD-7967-854D-ACDA6F43BF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2315" y="2389340"/>
            <a:ext cx="1334012" cy="7041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T-e1/SaaS（シーティーイーワン サーズ）製品詳細 | ITソリューションのTIS株式会社">
            <a:extLst>
              <a:ext uri="{FF2B5EF4-FFF2-40B4-BE49-F238E27FC236}">
                <a16:creationId xmlns:a16="http://schemas.microsoft.com/office/drawing/2014/main" id="{56CBB3CF-6E18-9D13-2420-7F2B3A71D0D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8137" y="3338614"/>
            <a:ext cx="695626" cy="4924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AmazonConnectの料金体系について詳しく知る – TechHarmony">
            <a:extLst>
              <a:ext uri="{FF2B5EF4-FFF2-40B4-BE49-F238E27FC236}">
                <a16:creationId xmlns:a16="http://schemas.microsoft.com/office/drawing/2014/main" id="{9C52F9CD-CBFE-0A4E-9B46-F4CFE925882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506" t="11261" r="19355" b="10060"/>
          <a:stretch/>
        </p:blipFill>
        <p:spPr bwMode="auto">
          <a:xfrm>
            <a:off x="2345304" y="2271675"/>
            <a:ext cx="1156258" cy="9179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コールセンターシステム AmeyoJ | 株式会社アイ・ピー・エス">
            <a:extLst>
              <a:ext uri="{FF2B5EF4-FFF2-40B4-BE49-F238E27FC236}">
                <a16:creationId xmlns:a16="http://schemas.microsoft.com/office/drawing/2014/main" id="{A9028B5A-BE55-AA5C-658E-B364D663986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951" t="32909" r="3134" b="30727"/>
          <a:stretch/>
        </p:blipFill>
        <p:spPr bwMode="auto">
          <a:xfrm>
            <a:off x="675004" y="5112966"/>
            <a:ext cx="1490058" cy="436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AmiVoice Communication Suite | ComDesign MashUp Solutions">
            <a:extLst>
              <a:ext uri="{FF2B5EF4-FFF2-40B4-BE49-F238E27FC236}">
                <a16:creationId xmlns:a16="http://schemas.microsoft.com/office/drawing/2014/main" id="{90A83DC1-B0D8-57C4-D306-5260DEFCAED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770672" y="2221145"/>
            <a:ext cx="2300527" cy="645848"/>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6C8FFF35-5414-ADD3-35E8-7A9EF4C908E2}"/>
              </a:ext>
            </a:extLst>
          </p:cNvPr>
          <p:cNvPicPr>
            <a:picLocks noChangeAspect="1"/>
          </p:cNvPicPr>
          <p:nvPr/>
        </p:nvPicPr>
        <p:blipFill>
          <a:blip r:embed="rId8"/>
          <a:stretch>
            <a:fillRect/>
          </a:stretch>
        </p:blipFill>
        <p:spPr>
          <a:xfrm>
            <a:off x="5308213" y="3945982"/>
            <a:ext cx="1935628" cy="300097"/>
          </a:xfrm>
          <a:prstGeom prst="rect">
            <a:avLst/>
          </a:prstGeom>
        </p:spPr>
      </p:pic>
      <p:pic>
        <p:nvPicPr>
          <p:cNvPr id="19" name="図 18">
            <a:extLst>
              <a:ext uri="{FF2B5EF4-FFF2-40B4-BE49-F238E27FC236}">
                <a16:creationId xmlns:a16="http://schemas.microsoft.com/office/drawing/2014/main" id="{5917942D-F97A-1492-5BCD-C6C944F0E5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33222" y="3118241"/>
            <a:ext cx="1719755" cy="490109"/>
          </a:xfrm>
          <a:prstGeom prst="rect">
            <a:avLst/>
          </a:prstGeom>
        </p:spPr>
      </p:pic>
      <p:pic>
        <p:nvPicPr>
          <p:cNvPr id="25" name="Picture 20" descr="顧客サポートを強化！Zendesk APIの効果的な利用法">
            <a:extLst>
              <a:ext uri="{FF2B5EF4-FFF2-40B4-BE49-F238E27FC236}">
                <a16:creationId xmlns:a16="http://schemas.microsoft.com/office/drawing/2014/main" id="{6E9597ED-1E09-F644-CE64-E8AFC18D99F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329932" y="2408700"/>
            <a:ext cx="1384646" cy="3537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Kintone - サービスについて - たよれーる サイボウズクラウドサービス | たのめーる ソリューション・製品">
            <a:extLst>
              <a:ext uri="{FF2B5EF4-FFF2-40B4-BE49-F238E27FC236}">
                <a16:creationId xmlns:a16="http://schemas.microsoft.com/office/drawing/2014/main" id="{EA53C19F-304C-A188-FD63-F66CF4F2C28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793502" y="2351187"/>
            <a:ext cx="1563120" cy="4125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0" descr="FlexCRM | ComDesign MashUp Solutions">
            <a:extLst>
              <a:ext uri="{FF2B5EF4-FFF2-40B4-BE49-F238E27FC236}">
                <a16:creationId xmlns:a16="http://schemas.microsoft.com/office/drawing/2014/main" id="{FB2D756B-65F0-9AC9-E40D-B9C5543CBF6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319277" y="3145073"/>
            <a:ext cx="1395300" cy="344542"/>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F01A2041-A7D5-AC48-0124-2B938A361F6B}"/>
              </a:ext>
            </a:extLst>
          </p:cNvPr>
          <p:cNvPicPr>
            <a:picLocks noChangeAspect="1"/>
          </p:cNvPicPr>
          <p:nvPr/>
        </p:nvPicPr>
        <p:blipFill>
          <a:blip r:embed="rId13"/>
          <a:stretch>
            <a:fillRect/>
          </a:stretch>
        </p:blipFill>
        <p:spPr>
          <a:xfrm>
            <a:off x="9916483" y="3185449"/>
            <a:ext cx="1440140" cy="316128"/>
          </a:xfrm>
          <a:prstGeom prst="rect">
            <a:avLst/>
          </a:prstGeom>
        </p:spPr>
      </p:pic>
      <p:pic>
        <p:nvPicPr>
          <p:cNvPr id="1028" name="Picture 4" descr="クラウド型コールセンターシステム「 BIZTEL 」が SaaS のCTI分野の国内ベンダーとして シェアナンバーワンを4年連続で達成 |  株式会社リンクのプレスリリース">
            <a:extLst>
              <a:ext uri="{FF2B5EF4-FFF2-40B4-BE49-F238E27FC236}">
                <a16:creationId xmlns:a16="http://schemas.microsoft.com/office/drawing/2014/main" id="{7BA427B2-165E-76B9-8F86-D70B2711EAD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363" t="35413" r="13222" b="36721"/>
          <a:stretch>
            <a:fillRect/>
          </a:stretch>
        </p:blipFill>
        <p:spPr bwMode="auto">
          <a:xfrm>
            <a:off x="786799" y="3435390"/>
            <a:ext cx="1266469" cy="264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aya | Contact Centerソリューションとクラウドコミュニケーション">
            <a:extLst>
              <a:ext uri="{FF2B5EF4-FFF2-40B4-BE49-F238E27FC236}">
                <a16:creationId xmlns:a16="http://schemas.microsoft.com/office/drawing/2014/main" id="{C23A7C75-30E7-4E99-C86E-D070644674C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9526" b="17974"/>
          <a:stretch>
            <a:fillRect/>
          </a:stretch>
        </p:blipFill>
        <p:spPr bwMode="auto">
          <a:xfrm>
            <a:off x="786799" y="4275280"/>
            <a:ext cx="1184158" cy="370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沖電気工業㈱CTstage 7DX／CTstage Cloud | 緑屋電気株式会社">
            <a:extLst>
              <a:ext uri="{FF2B5EF4-FFF2-40B4-BE49-F238E27FC236}">
                <a16:creationId xmlns:a16="http://schemas.microsoft.com/office/drawing/2014/main" id="{2D625A22-840A-F8CE-1A54-B257DA974C2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7297" t="24718" r="21139" b="20477"/>
          <a:stretch>
            <a:fillRect/>
          </a:stretch>
        </p:blipFill>
        <p:spPr bwMode="auto">
          <a:xfrm>
            <a:off x="2345912" y="4030018"/>
            <a:ext cx="984310" cy="87622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セールスフォース (企業) - Wikipedia">
            <a:extLst>
              <a:ext uri="{FF2B5EF4-FFF2-40B4-BE49-F238E27FC236}">
                <a16:creationId xmlns:a16="http://schemas.microsoft.com/office/drawing/2014/main" id="{642E47B6-492F-D2CB-FBCD-18A43ADEE1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56036" y="3836691"/>
            <a:ext cx="1031449" cy="722065"/>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66289843-6EFA-8210-5D44-C736249320EC}"/>
              </a:ext>
            </a:extLst>
          </p:cNvPr>
          <p:cNvSpPr txBox="1"/>
          <p:nvPr/>
        </p:nvSpPr>
        <p:spPr>
          <a:xfrm>
            <a:off x="625016" y="6189218"/>
            <a:ext cx="11005009"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616161"/>
                </a:solidFill>
                <a:effectLst/>
                <a:uLnTx/>
                <a:uFillTx/>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616161"/>
                </a:solidFill>
                <a:effectLst/>
                <a:uLnTx/>
                <a:uFillTx/>
                <a:ea typeface="游ゴシック" panose="020B0400000000000000" pitchFamily="50" charset="-128"/>
                <a:cs typeface="+mn-cs"/>
              </a:rPr>
              <a:t>その他システムとの連携はお問い合わせください。</a:t>
            </a:r>
          </a:p>
        </p:txBody>
      </p:sp>
      <p:pic>
        <p:nvPicPr>
          <p:cNvPr id="4098" name="Picture 2" descr="株式会社タカコム">
            <a:extLst>
              <a:ext uri="{FF2B5EF4-FFF2-40B4-BE49-F238E27FC236}">
                <a16:creationId xmlns:a16="http://schemas.microsoft.com/office/drawing/2014/main" id="{1401942F-3B2C-0146-2B34-732A3E383DE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0131" r="28014" b="4595"/>
          <a:stretch>
            <a:fillRect/>
          </a:stretch>
        </p:blipFill>
        <p:spPr bwMode="auto">
          <a:xfrm>
            <a:off x="4509572" y="3745518"/>
            <a:ext cx="725763" cy="70102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A713803-D1D3-14C7-4740-772D9DF66CC4}"/>
              </a:ext>
            </a:extLst>
          </p:cNvPr>
          <p:cNvSpPr txBox="1"/>
          <p:nvPr/>
        </p:nvSpPr>
        <p:spPr>
          <a:xfrm>
            <a:off x="2284076" y="5310188"/>
            <a:ext cx="1156258" cy="261610"/>
          </a:xfrm>
          <a:prstGeom prst="rect">
            <a:avLst/>
          </a:prstGeom>
          <a:noFill/>
        </p:spPr>
        <p:txBody>
          <a:bodyPr wrap="square">
            <a:spAutoFit/>
          </a:bodyPr>
          <a:lstStyle/>
          <a:p>
            <a:pPr algn="ctr"/>
            <a:r>
              <a:rPr kumimoji="1" lang="en-US" altLang="ja-JP" sz="1100" b="1" i="0" u="none" strike="noStrike" kern="1200" cap="none" spc="0" normalizeH="0" baseline="0" noProof="0" dirty="0">
                <a:ln>
                  <a:noFill/>
                </a:ln>
                <a:solidFill>
                  <a:prstClr val="black"/>
                </a:solidFill>
                <a:effectLst/>
                <a:uLnTx/>
                <a:uFillTx/>
                <a:ea typeface="游ゴシック" panose="020B0400000000000000" pitchFamily="50" charset="-128"/>
                <a:cs typeface="+mn-cs"/>
              </a:rPr>
              <a:t>SV9500</a:t>
            </a:r>
            <a:endParaRPr lang="ja-JP" altLang="en-US" sz="1100" b="1" dirty="0"/>
          </a:p>
        </p:txBody>
      </p:sp>
      <p:pic>
        <p:nvPicPr>
          <p:cNvPr id="2" name="Picture 12" descr="NEC SV9500 | IDeACOM">
            <a:extLst>
              <a:ext uri="{FF2B5EF4-FFF2-40B4-BE49-F238E27FC236}">
                <a16:creationId xmlns:a16="http://schemas.microsoft.com/office/drawing/2014/main" id="{A6C62A36-AE80-60A5-C4FD-E8A68D83746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7783" y="5118347"/>
            <a:ext cx="738404" cy="196688"/>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5634ADEE-EE24-F691-ABAA-E906283C0CA5}"/>
              </a:ext>
            </a:extLst>
          </p:cNvPr>
          <p:cNvPicPr>
            <a:picLocks noChangeAspect="1"/>
          </p:cNvPicPr>
          <p:nvPr/>
        </p:nvPicPr>
        <p:blipFill>
          <a:blip r:embed="rId20"/>
          <a:stretch>
            <a:fillRect/>
          </a:stretch>
        </p:blipFill>
        <p:spPr>
          <a:xfrm>
            <a:off x="8279995" y="3890194"/>
            <a:ext cx="1434582" cy="499253"/>
          </a:xfrm>
          <a:prstGeom prst="rect">
            <a:avLst/>
          </a:prstGeom>
        </p:spPr>
      </p:pic>
    </p:spTree>
    <p:extLst>
      <p:ext uri="{BB962C8B-B14F-4D97-AF65-F5344CB8AC3E}">
        <p14:creationId xmlns:p14="http://schemas.microsoft.com/office/powerpoint/2010/main" val="1917284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08EEC-0ABF-6544-D08B-D6B6B3FCEA3D}"/>
            </a:ext>
          </a:extLst>
        </p:cNvPr>
        <p:cNvGrpSpPr/>
        <p:nvPr/>
      </p:nvGrpSpPr>
      <p:grpSpPr>
        <a:xfrm>
          <a:off x="0" y="0"/>
          <a:ext cx="0" cy="0"/>
          <a:chOff x="0" y="0"/>
          <a:chExt cx="0" cy="0"/>
        </a:xfrm>
      </p:grpSpPr>
      <p:sp>
        <p:nvSpPr>
          <p:cNvPr id="34" name="四角形: 角を丸くする 33">
            <a:extLst>
              <a:ext uri="{FF2B5EF4-FFF2-40B4-BE49-F238E27FC236}">
                <a16:creationId xmlns:a16="http://schemas.microsoft.com/office/drawing/2014/main" id="{D878923F-C2BF-418F-755C-3FC363C30604}"/>
              </a:ext>
            </a:extLst>
          </p:cNvPr>
          <p:cNvSpPr/>
          <p:nvPr/>
        </p:nvSpPr>
        <p:spPr>
          <a:xfrm>
            <a:off x="118973" y="3024892"/>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36" name="四角形: 角を丸くする 35">
            <a:extLst>
              <a:ext uri="{FF2B5EF4-FFF2-40B4-BE49-F238E27FC236}">
                <a16:creationId xmlns:a16="http://schemas.microsoft.com/office/drawing/2014/main" id="{95182E33-082A-8A1F-9766-4704979D6F0C}"/>
              </a:ext>
            </a:extLst>
          </p:cNvPr>
          <p:cNvSpPr/>
          <p:nvPr/>
        </p:nvSpPr>
        <p:spPr>
          <a:xfrm>
            <a:off x="6170839" y="3024892"/>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38" name="四角形: 角を丸くする 37">
            <a:extLst>
              <a:ext uri="{FF2B5EF4-FFF2-40B4-BE49-F238E27FC236}">
                <a16:creationId xmlns:a16="http://schemas.microsoft.com/office/drawing/2014/main" id="{08D93984-7646-23BD-641D-51258B31C835}"/>
              </a:ext>
            </a:extLst>
          </p:cNvPr>
          <p:cNvSpPr/>
          <p:nvPr/>
        </p:nvSpPr>
        <p:spPr>
          <a:xfrm>
            <a:off x="118973" y="4773030"/>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40" name="四角形: 角を丸くする 39">
            <a:extLst>
              <a:ext uri="{FF2B5EF4-FFF2-40B4-BE49-F238E27FC236}">
                <a16:creationId xmlns:a16="http://schemas.microsoft.com/office/drawing/2014/main" id="{842C6B32-7F5B-272C-3233-714700872764}"/>
              </a:ext>
            </a:extLst>
          </p:cNvPr>
          <p:cNvSpPr/>
          <p:nvPr/>
        </p:nvSpPr>
        <p:spPr>
          <a:xfrm>
            <a:off x="6170839" y="4773030"/>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29" name="四角形: 角を丸くする 28">
            <a:extLst>
              <a:ext uri="{FF2B5EF4-FFF2-40B4-BE49-F238E27FC236}">
                <a16:creationId xmlns:a16="http://schemas.microsoft.com/office/drawing/2014/main" id="{EEED2AB4-B569-D8B6-B37A-88B78A5ACB91}"/>
              </a:ext>
            </a:extLst>
          </p:cNvPr>
          <p:cNvSpPr/>
          <p:nvPr/>
        </p:nvSpPr>
        <p:spPr>
          <a:xfrm>
            <a:off x="118973" y="1295804"/>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30" name="四角形: 角を丸くする 29">
            <a:extLst>
              <a:ext uri="{FF2B5EF4-FFF2-40B4-BE49-F238E27FC236}">
                <a16:creationId xmlns:a16="http://schemas.microsoft.com/office/drawing/2014/main" id="{3D1E017F-D785-AC43-AA7F-23C47F38A42F}"/>
              </a:ext>
            </a:extLst>
          </p:cNvPr>
          <p:cNvSpPr/>
          <p:nvPr/>
        </p:nvSpPr>
        <p:spPr>
          <a:xfrm>
            <a:off x="6158813" y="1295804"/>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6FE56F96-AA93-0884-FF00-7DD0E7ACB2AD}"/>
              </a:ext>
            </a:extLst>
          </p:cNvPr>
          <p:cNvSpPr txBox="1"/>
          <p:nvPr/>
        </p:nvSpPr>
        <p:spPr>
          <a:xfrm>
            <a:off x="63846" y="2360014"/>
            <a:ext cx="174524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製造メーカー</a:t>
            </a:r>
            <a:endPar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CC</a:t>
            </a: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責任者様</a:t>
            </a:r>
          </a:p>
        </p:txBody>
      </p:sp>
      <p:sp>
        <p:nvSpPr>
          <p:cNvPr id="44" name="テキスト ボックス 43">
            <a:extLst>
              <a:ext uri="{FF2B5EF4-FFF2-40B4-BE49-F238E27FC236}">
                <a16:creationId xmlns:a16="http://schemas.microsoft.com/office/drawing/2014/main" id="{CB85EC71-E73D-E935-7AA2-C0FC3440239B}"/>
              </a:ext>
            </a:extLst>
          </p:cNvPr>
          <p:cNvSpPr txBox="1"/>
          <p:nvPr/>
        </p:nvSpPr>
        <p:spPr>
          <a:xfrm>
            <a:off x="63846" y="4132623"/>
            <a:ext cx="174524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ネット銀行</a:t>
            </a:r>
            <a:endPar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DX</a:t>
            </a: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担当者様</a:t>
            </a:r>
          </a:p>
        </p:txBody>
      </p:sp>
      <p:sp>
        <p:nvSpPr>
          <p:cNvPr id="45" name="テキスト ボックス 44">
            <a:extLst>
              <a:ext uri="{FF2B5EF4-FFF2-40B4-BE49-F238E27FC236}">
                <a16:creationId xmlns:a16="http://schemas.microsoft.com/office/drawing/2014/main" id="{BFE78906-B9EB-4471-E21C-7FCBA5744FED}"/>
              </a:ext>
            </a:extLst>
          </p:cNvPr>
          <p:cNvSpPr txBox="1"/>
          <p:nvPr/>
        </p:nvSpPr>
        <p:spPr>
          <a:xfrm>
            <a:off x="63846" y="5861122"/>
            <a:ext cx="174524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通信キャリア</a:t>
            </a:r>
            <a:endPar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CC</a:t>
            </a: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管理者様</a:t>
            </a:r>
          </a:p>
        </p:txBody>
      </p:sp>
      <p:sp>
        <p:nvSpPr>
          <p:cNvPr id="46" name="テキスト ボックス 45">
            <a:extLst>
              <a:ext uri="{FF2B5EF4-FFF2-40B4-BE49-F238E27FC236}">
                <a16:creationId xmlns:a16="http://schemas.microsoft.com/office/drawing/2014/main" id="{42C2A7B8-DABB-7CB2-75D7-2F680F190A5B}"/>
              </a:ext>
            </a:extLst>
          </p:cNvPr>
          <p:cNvSpPr txBox="1"/>
          <p:nvPr/>
        </p:nvSpPr>
        <p:spPr>
          <a:xfrm>
            <a:off x="6085926" y="2367887"/>
            <a:ext cx="181368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電力会社</a:t>
            </a:r>
            <a:endPar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CC</a:t>
            </a: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管理責任者様</a:t>
            </a:r>
          </a:p>
        </p:txBody>
      </p:sp>
      <p:sp>
        <p:nvSpPr>
          <p:cNvPr id="50" name="テキスト ボックス 49">
            <a:extLst>
              <a:ext uri="{FF2B5EF4-FFF2-40B4-BE49-F238E27FC236}">
                <a16:creationId xmlns:a16="http://schemas.microsoft.com/office/drawing/2014/main" id="{1457D795-481E-0E47-6690-A814AD7C5B5A}"/>
              </a:ext>
            </a:extLst>
          </p:cNvPr>
          <p:cNvSpPr txBox="1"/>
          <p:nvPr/>
        </p:nvSpPr>
        <p:spPr>
          <a:xfrm>
            <a:off x="6120146" y="4132623"/>
            <a:ext cx="174524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システム保守</a:t>
            </a:r>
            <a:endPar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CC</a:t>
            </a: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管理者様</a:t>
            </a:r>
          </a:p>
        </p:txBody>
      </p:sp>
      <p:sp>
        <p:nvSpPr>
          <p:cNvPr id="51" name="テキスト ボックス 50">
            <a:extLst>
              <a:ext uri="{FF2B5EF4-FFF2-40B4-BE49-F238E27FC236}">
                <a16:creationId xmlns:a16="http://schemas.microsoft.com/office/drawing/2014/main" id="{D2F34B20-780D-6AAC-15CF-41FE2240EF24}"/>
              </a:ext>
            </a:extLst>
          </p:cNvPr>
          <p:cNvSpPr txBox="1"/>
          <p:nvPr/>
        </p:nvSpPr>
        <p:spPr>
          <a:xfrm>
            <a:off x="6120146" y="5861122"/>
            <a:ext cx="174524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電力会社</a:t>
            </a:r>
            <a:endPar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オペレータ様</a:t>
            </a:r>
          </a:p>
        </p:txBody>
      </p:sp>
      <p:sp>
        <p:nvSpPr>
          <p:cNvPr id="52" name="テキスト ボックス 51">
            <a:extLst>
              <a:ext uri="{FF2B5EF4-FFF2-40B4-BE49-F238E27FC236}">
                <a16:creationId xmlns:a16="http://schemas.microsoft.com/office/drawing/2014/main" id="{C9A292CF-1C2F-A1BA-BC8C-7BEA8CCAF1CD}"/>
              </a:ext>
            </a:extLst>
          </p:cNvPr>
          <p:cNvSpPr txBox="1"/>
          <p:nvPr/>
        </p:nvSpPr>
        <p:spPr>
          <a:xfrm>
            <a:off x="1754338" y="1444514"/>
            <a:ext cx="3917787" cy="1330998"/>
          </a:xfrm>
          <a:prstGeom prst="rect">
            <a:avLst/>
          </a:prstGeom>
          <a:solidFill>
            <a:schemeClr val="bg1">
              <a:lumMod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音声認識と要約分野の研究を自社で進めていましたが、精度と機能が実用レベルに達していたエーアイスクエアのサービスを採用しました。</a:t>
            </a: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導入後、</a:t>
            </a:r>
            <a:r>
              <a:rPr kumimoji="1" lang="ja-JP" altLang="en-US"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オペレータの生産性が</a:t>
            </a:r>
            <a:r>
              <a:rPr kumimoji="1" lang="en-US" altLang="ja-JP"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30%</a:t>
            </a:r>
            <a:r>
              <a:rPr kumimoji="1" lang="ja-JP" altLang="en-US"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向上</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しました。</a:t>
            </a: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4" name="テキスト ボックス 53">
            <a:extLst>
              <a:ext uri="{FF2B5EF4-FFF2-40B4-BE49-F238E27FC236}">
                <a16:creationId xmlns:a16="http://schemas.microsoft.com/office/drawing/2014/main" id="{D5AB9EED-4C31-17B2-A126-97E7BAA58E8B}"/>
              </a:ext>
            </a:extLst>
          </p:cNvPr>
          <p:cNvSpPr txBox="1"/>
          <p:nvPr/>
        </p:nvSpPr>
        <p:spPr>
          <a:xfrm>
            <a:off x="1754338" y="3148080"/>
            <a:ext cx="3917787" cy="1330998"/>
          </a:xfrm>
          <a:prstGeom prst="rect">
            <a:avLst/>
          </a:prstGeom>
          <a:solidFill>
            <a:schemeClr val="bg1">
              <a:lumMod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QuickSummary2.0</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を導入して、</a:t>
            </a:r>
            <a:r>
              <a:rPr kumimoji="1" lang="en-US" altLang="ja-JP"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FAQ</a:t>
            </a:r>
            <a:r>
              <a:rPr kumimoji="1" lang="ja-JP" altLang="en-US"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の更新作業が省力化</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出来ました。</a:t>
            </a: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また、お問い合わせの一部からしか</a:t>
            </a:r>
            <a:r>
              <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VOC</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が収集出来ていなかったのですが、</a:t>
            </a:r>
            <a:r>
              <a:rPr kumimoji="1" lang="ja-JP" altLang="en-US"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全ての問い合わせを対象に</a:t>
            </a:r>
            <a:r>
              <a:rPr kumimoji="1" lang="en-US" altLang="ja-JP"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VOC</a:t>
            </a:r>
            <a:r>
              <a:rPr kumimoji="1" lang="ja-JP" altLang="en-US"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を抽出することが出来る</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ようになりました。</a:t>
            </a:r>
          </a:p>
        </p:txBody>
      </p:sp>
      <p:sp>
        <p:nvSpPr>
          <p:cNvPr id="55" name="テキスト ボックス 54">
            <a:extLst>
              <a:ext uri="{FF2B5EF4-FFF2-40B4-BE49-F238E27FC236}">
                <a16:creationId xmlns:a16="http://schemas.microsoft.com/office/drawing/2014/main" id="{48180B2B-F2A2-7A53-2070-FD447D813B43}"/>
              </a:ext>
            </a:extLst>
          </p:cNvPr>
          <p:cNvSpPr txBox="1"/>
          <p:nvPr/>
        </p:nvSpPr>
        <p:spPr>
          <a:xfrm>
            <a:off x="1754335" y="4896886"/>
            <a:ext cx="3917787" cy="1330998"/>
          </a:xfrm>
          <a:prstGeom prst="rect">
            <a:avLst/>
          </a:prstGeom>
          <a:solidFill>
            <a:schemeClr val="bg1">
              <a:lumMod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20</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席程度のコールセンターですが、</a:t>
            </a:r>
            <a:r>
              <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1</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通話の平均後処理時間が</a:t>
            </a:r>
            <a:r>
              <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15</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分程度かかっていました。</a:t>
            </a:r>
            <a:r>
              <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 QuickSummary2.0</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を導入して、会話全体の内容がすぐに把握できるようになり、</a:t>
            </a:r>
            <a:r>
              <a:rPr kumimoji="1" lang="ja-JP" altLang="en-US"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履歴作成時間が約半分</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になりました。</a:t>
            </a:r>
          </a:p>
        </p:txBody>
      </p:sp>
      <p:sp>
        <p:nvSpPr>
          <p:cNvPr id="56" name="テキスト ボックス 55">
            <a:extLst>
              <a:ext uri="{FF2B5EF4-FFF2-40B4-BE49-F238E27FC236}">
                <a16:creationId xmlns:a16="http://schemas.microsoft.com/office/drawing/2014/main" id="{47620A4D-3BAB-C3F1-B2A3-B8E27FD4DEDB}"/>
              </a:ext>
            </a:extLst>
          </p:cNvPr>
          <p:cNvSpPr txBox="1"/>
          <p:nvPr/>
        </p:nvSpPr>
        <p:spPr>
          <a:xfrm>
            <a:off x="7794179" y="1452387"/>
            <a:ext cx="3917787" cy="1330998"/>
          </a:xfrm>
          <a:prstGeom prst="rect">
            <a:avLst/>
          </a:prstGeom>
          <a:solidFill>
            <a:schemeClr val="bg1">
              <a:lumMod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通話内容を詳細に記録に残しているので、生成</a:t>
            </a:r>
            <a:r>
              <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AI</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では正しく詳細に残せないと思っていました。</a:t>
            </a: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QuickSummary2.0</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は、</a:t>
            </a:r>
            <a:r>
              <a:rPr kumimoji="1" lang="ja-JP" altLang="en-US"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長時間の通話でも漏れなく要約できるため、記録作成時間が大幅に削減</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されました。</a:t>
            </a:r>
          </a:p>
        </p:txBody>
      </p:sp>
      <p:sp>
        <p:nvSpPr>
          <p:cNvPr id="60" name="テキスト ボックス 59">
            <a:extLst>
              <a:ext uri="{FF2B5EF4-FFF2-40B4-BE49-F238E27FC236}">
                <a16:creationId xmlns:a16="http://schemas.microsoft.com/office/drawing/2014/main" id="{76FCA560-23AA-9F01-415E-6C16586E20B1}"/>
              </a:ext>
            </a:extLst>
          </p:cNvPr>
          <p:cNvSpPr txBox="1"/>
          <p:nvPr/>
        </p:nvSpPr>
        <p:spPr>
          <a:xfrm>
            <a:off x="7790879" y="3155953"/>
            <a:ext cx="3917787" cy="1330998"/>
          </a:xfrm>
          <a:prstGeom prst="rect">
            <a:avLst/>
          </a:prstGeom>
          <a:solidFill>
            <a:schemeClr val="bg1">
              <a:lumMod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オペレータがヒアリングしながら問題解決を行うセンターなのですが、</a:t>
            </a:r>
            <a:r>
              <a:rPr kumimoji="1" lang="ja-JP" altLang="en-US"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通話終了後にヒアリング内容と項目を分かりやすく要約結果として出せるので、属人化していた業務をナレッジ化</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することが出来ました。</a:t>
            </a:r>
          </a:p>
        </p:txBody>
      </p:sp>
      <p:sp>
        <p:nvSpPr>
          <p:cNvPr id="61" name="テキスト ボックス 60">
            <a:extLst>
              <a:ext uri="{FF2B5EF4-FFF2-40B4-BE49-F238E27FC236}">
                <a16:creationId xmlns:a16="http://schemas.microsoft.com/office/drawing/2014/main" id="{48587E7B-7F12-3AE1-1360-EA3C4A2F32D0}"/>
              </a:ext>
            </a:extLst>
          </p:cNvPr>
          <p:cNvSpPr txBox="1"/>
          <p:nvPr/>
        </p:nvSpPr>
        <p:spPr>
          <a:xfrm>
            <a:off x="7790877" y="4904759"/>
            <a:ext cx="3917787" cy="1330998"/>
          </a:xfrm>
          <a:prstGeom prst="rect">
            <a:avLst/>
          </a:prstGeom>
          <a:solidFill>
            <a:schemeClr val="bg1">
              <a:lumMod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通話終了後すぐに</a:t>
            </a:r>
            <a:r>
              <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AI</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が応対評価を行ってくれます。褒めてくれますし、改善点も出してくれるので、</a:t>
            </a:r>
            <a:r>
              <a:rPr kumimoji="1" lang="ja-JP" altLang="en-US" sz="1200" b="1" i="0" u="none" strike="noStrike" kern="1200" cap="none" spc="0" normalizeH="0" baseline="0" noProof="0" dirty="0">
                <a:ln>
                  <a:noFill/>
                </a:ln>
                <a:solidFill>
                  <a:srgbClr val="0070C0"/>
                </a:solidFill>
                <a:effectLst/>
                <a:uLnTx/>
                <a:uFillTx/>
                <a:ea typeface="游ゴシック" panose="020B0400000000000000" pitchFamily="50" charset="-128"/>
                <a:cs typeface="+mn-cs"/>
              </a:rPr>
              <a:t>次の応対から改善した話し方ができている</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実感があります。</a:t>
            </a:r>
          </a:p>
        </p:txBody>
      </p:sp>
      <p:sp>
        <p:nvSpPr>
          <p:cNvPr id="20" name="テキスト ボックス 19">
            <a:extLst>
              <a:ext uri="{FF2B5EF4-FFF2-40B4-BE49-F238E27FC236}">
                <a16:creationId xmlns:a16="http://schemas.microsoft.com/office/drawing/2014/main" id="{A47CD13B-41CC-80E4-617C-18AAF47F6A04}"/>
              </a:ext>
            </a:extLst>
          </p:cNvPr>
          <p:cNvSpPr txBox="1"/>
          <p:nvPr/>
        </p:nvSpPr>
        <p:spPr>
          <a:xfrm>
            <a:off x="145929" y="746411"/>
            <a:ext cx="11264655" cy="338554"/>
          </a:xfrm>
          <a:prstGeom prst="rect">
            <a:avLst/>
          </a:prstGeom>
          <a:noFill/>
        </p:spPr>
        <p:txBody>
          <a:bodyPr wrap="square" rtlCol="0">
            <a:spAutoFit/>
          </a:bodyPr>
          <a:lstStyle/>
          <a:p>
            <a:pPr lvl="0">
              <a:defRPr/>
            </a:pPr>
            <a:r>
              <a:rPr lang="en-US" altLang="ja-JP" sz="1600" b="1" dirty="0">
                <a:solidFill>
                  <a:srgbClr val="0070C0"/>
                </a:solidFill>
                <a:latin typeface="游ゴシック" panose="020B0400000000000000" pitchFamily="50" charset="-128"/>
                <a:ea typeface="游ゴシック" panose="020B0400000000000000" pitchFamily="50" charset="-128"/>
              </a:rPr>
              <a:t>3,000</a:t>
            </a:r>
            <a:r>
              <a:rPr lang="ja-JP" altLang="en-US" sz="1600" b="1" dirty="0">
                <a:solidFill>
                  <a:srgbClr val="0070C0"/>
                </a:solidFill>
                <a:latin typeface="游ゴシック" panose="020B0400000000000000" pitchFamily="50" charset="-128"/>
                <a:ea typeface="游ゴシック" panose="020B0400000000000000" pitchFamily="50" charset="-128"/>
              </a:rPr>
              <a:t>席以上に導入済み</a:t>
            </a:r>
            <a:r>
              <a:rPr lang="ja-JP" altLang="en-US" sz="1600" dirty="0">
                <a:latin typeface="游ゴシック" panose="020B0400000000000000" pitchFamily="50" charset="-128"/>
                <a:ea typeface="游ゴシック" panose="020B0400000000000000" pitchFamily="50" charset="-128"/>
              </a:rPr>
              <a:t>の</a:t>
            </a:r>
            <a:r>
              <a:rPr kumimoji="1" lang="en-US" altLang="ja-JP"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QuickSummary2.0</a:t>
            </a: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をご利用いただいているお客様の声の一例をまとめました。</a:t>
            </a:r>
          </a:p>
        </p:txBody>
      </p:sp>
      <p:sp>
        <p:nvSpPr>
          <p:cNvPr id="11" name="テキスト ボックス 10">
            <a:extLst>
              <a:ext uri="{FF2B5EF4-FFF2-40B4-BE49-F238E27FC236}">
                <a16:creationId xmlns:a16="http://schemas.microsoft.com/office/drawing/2014/main" id="{24A7E8C4-6A3A-A864-3424-12B15FE56E66}"/>
              </a:ext>
            </a:extLst>
          </p:cNvPr>
          <p:cNvSpPr txBox="1"/>
          <p:nvPr/>
        </p:nvSpPr>
        <p:spPr>
          <a:xfrm>
            <a:off x="83114" y="217107"/>
            <a:ext cx="961056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616161"/>
                </a:solidFill>
                <a:effectLst/>
                <a:uLnTx/>
                <a:uFillTx/>
                <a:ea typeface="游ゴシック" panose="020B0400000000000000" pitchFamily="50" charset="-128"/>
                <a:cs typeface="+mn-cs"/>
              </a:rPr>
              <a:t>お客様の声</a:t>
            </a:r>
            <a:endPar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endParaRPr>
          </a:p>
        </p:txBody>
      </p:sp>
      <p:pic>
        <p:nvPicPr>
          <p:cNvPr id="7" name="図 6">
            <a:extLst>
              <a:ext uri="{FF2B5EF4-FFF2-40B4-BE49-F238E27FC236}">
                <a16:creationId xmlns:a16="http://schemas.microsoft.com/office/drawing/2014/main" id="{AF3646F0-6D7F-64A0-9BF4-B78B0AEEC38A}"/>
              </a:ext>
            </a:extLst>
          </p:cNvPr>
          <p:cNvPicPr>
            <a:picLocks noChangeAspect="1"/>
          </p:cNvPicPr>
          <p:nvPr/>
        </p:nvPicPr>
        <p:blipFill>
          <a:blip r:embed="rId3"/>
          <a:srcRect l="2132" t="73611" r="75583" b="342"/>
          <a:stretch>
            <a:fillRect/>
          </a:stretch>
        </p:blipFill>
        <p:spPr>
          <a:xfrm>
            <a:off x="704738" y="3536827"/>
            <a:ext cx="463457" cy="541650"/>
          </a:xfrm>
          <a:prstGeom prst="rect">
            <a:avLst/>
          </a:prstGeom>
        </p:spPr>
      </p:pic>
      <p:pic>
        <p:nvPicPr>
          <p:cNvPr id="8" name="図 7">
            <a:extLst>
              <a:ext uri="{FF2B5EF4-FFF2-40B4-BE49-F238E27FC236}">
                <a16:creationId xmlns:a16="http://schemas.microsoft.com/office/drawing/2014/main" id="{81A649B5-0283-1D7B-4B9B-9AA00A2D4719}"/>
              </a:ext>
            </a:extLst>
          </p:cNvPr>
          <p:cNvPicPr>
            <a:picLocks noChangeAspect="1"/>
          </p:cNvPicPr>
          <p:nvPr/>
        </p:nvPicPr>
        <p:blipFill>
          <a:blip r:embed="rId3"/>
          <a:srcRect l="74531" t="73062" r="2999" b="891"/>
          <a:stretch>
            <a:fillRect/>
          </a:stretch>
        </p:blipFill>
        <p:spPr>
          <a:xfrm>
            <a:off x="6759135" y="1766864"/>
            <a:ext cx="467263" cy="541650"/>
          </a:xfrm>
          <a:prstGeom prst="rect">
            <a:avLst/>
          </a:prstGeom>
        </p:spPr>
      </p:pic>
      <p:pic>
        <p:nvPicPr>
          <p:cNvPr id="13" name="図 12">
            <a:extLst>
              <a:ext uri="{FF2B5EF4-FFF2-40B4-BE49-F238E27FC236}">
                <a16:creationId xmlns:a16="http://schemas.microsoft.com/office/drawing/2014/main" id="{CCB6FFC2-B41A-3B8E-228A-75BCDA29AE2B}"/>
              </a:ext>
            </a:extLst>
          </p:cNvPr>
          <p:cNvPicPr>
            <a:picLocks noChangeAspect="1"/>
          </p:cNvPicPr>
          <p:nvPr/>
        </p:nvPicPr>
        <p:blipFill>
          <a:blip r:embed="rId4"/>
          <a:srcRect l="73835" t="2807" r="3782" b="69335"/>
          <a:stretch>
            <a:fillRect/>
          </a:stretch>
        </p:blipFill>
        <p:spPr>
          <a:xfrm>
            <a:off x="6756581" y="3536827"/>
            <a:ext cx="472370" cy="541650"/>
          </a:xfrm>
          <a:prstGeom prst="rect">
            <a:avLst/>
          </a:prstGeom>
        </p:spPr>
      </p:pic>
      <p:pic>
        <p:nvPicPr>
          <p:cNvPr id="19" name="図 18">
            <a:extLst>
              <a:ext uri="{FF2B5EF4-FFF2-40B4-BE49-F238E27FC236}">
                <a16:creationId xmlns:a16="http://schemas.microsoft.com/office/drawing/2014/main" id="{73911B49-65F8-B99E-D792-87700E17CF58}"/>
              </a:ext>
            </a:extLst>
          </p:cNvPr>
          <p:cNvPicPr>
            <a:picLocks noChangeAspect="1"/>
          </p:cNvPicPr>
          <p:nvPr/>
        </p:nvPicPr>
        <p:blipFill>
          <a:blip r:embed="rId3"/>
          <a:srcRect l="48778" t="18100" r="26676" b="53719"/>
          <a:stretch>
            <a:fillRect/>
          </a:stretch>
        </p:blipFill>
        <p:spPr>
          <a:xfrm>
            <a:off x="700578" y="5260099"/>
            <a:ext cx="471777" cy="541650"/>
          </a:xfrm>
          <a:prstGeom prst="rect">
            <a:avLst/>
          </a:prstGeom>
        </p:spPr>
      </p:pic>
      <p:pic>
        <p:nvPicPr>
          <p:cNvPr id="28" name="図 27">
            <a:extLst>
              <a:ext uri="{FF2B5EF4-FFF2-40B4-BE49-F238E27FC236}">
                <a16:creationId xmlns:a16="http://schemas.microsoft.com/office/drawing/2014/main" id="{D4D458C2-0791-FA7C-389C-278C03FFE007}"/>
              </a:ext>
            </a:extLst>
          </p:cNvPr>
          <p:cNvPicPr>
            <a:picLocks noChangeAspect="1"/>
          </p:cNvPicPr>
          <p:nvPr/>
        </p:nvPicPr>
        <p:blipFill>
          <a:blip r:embed="rId4"/>
          <a:srcRect l="26056" t="3232" r="50779" b="69126"/>
          <a:stretch>
            <a:fillRect/>
          </a:stretch>
        </p:blipFill>
        <p:spPr>
          <a:xfrm>
            <a:off x="6746415" y="5260099"/>
            <a:ext cx="492703" cy="541650"/>
          </a:xfrm>
          <a:prstGeom prst="rect">
            <a:avLst/>
          </a:prstGeom>
        </p:spPr>
      </p:pic>
      <p:pic>
        <p:nvPicPr>
          <p:cNvPr id="21" name="図 20">
            <a:extLst>
              <a:ext uri="{FF2B5EF4-FFF2-40B4-BE49-F238E27FC236}">
                <a16:creationId xmlns:a16="http://schemas.microsoft.com/office/drawing/2014/main" id="{1822FE94-5C46-E8C5-FF1A-C8B0A0900996}"/>
              </a:ext>
            </a:extLst>
          </p:cNvPr>
          <p:cNvPicPr>
            <a:picLocks noChangeAspect="1"/>
          </p:cNvPicPr>
          <p:nvPr/>
        </p:nvPicPr>
        <p:blipFill>
          <a:blip r:embed="rId3"/>
          <a:srcRect l="48936" t="73424" r="26518" b="530"/>
          <a:stretch>
            <a:fillRect/>
          </a:stretch>
        </p:blipFill>
        <p:spPr>
          <a:xfrm>
            <a:off x="681244" y="1766864"/>
            <a:ext cx="510445" cy="541650"/>
          </a:xfrm>
          <a:prstGeom prst="rect">
            <a:avLst/>
          </a:prstGeom>
        </p:spPr>
      </p:pic>
      <p:sp>
        <p:nvSpPr>
          <p:cNvPr id="2" name="Shape 2">
            <a:extLst>
              <a:ext uri="{FF2B5EF4-FFF2-40B4-BE49-F238E27FC236}">
                <a16:creationId xmlns:a16="http://schemas.microsoft.com/office/drawing/2014/main" id="{88049151-3CA8-4EFF-3D59-FCD10056C1DE}"/>
              </a:ext>
            </a:extLst>
          </p:cNvPr>
          <p:cNvSpPr/>
          <p:nvPr/>
        </p:nvSpPr>
        <p:spPr>
          <a:xfrm>
            <a:off x="264046" y="1358201"/>
            <a:ext cx="1344840" cy="378565"/>
          </a:xfrm>
          <a:prstGeom prst="roundRect">
            <a:avLst>
              <a:gd name="adj" fmla="val 40817"/>
            </a:avLst>
          </a:prstGeom>
          <a:solidFill>
            <a:srgbClr val="0070C0"/>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生産性向上</a:t>
            </a:r>
          </a:p>
        </p:txBody>
      </p:sp>
      <p:sp>
        <p:nvSpPr>
          <p:cNvPr id="3" name="Shape 2">
            <a:extLst>
              <a:ext uri="{FF2B5EF4-FFF2-40B4-BE49-F238E27FC236}">
                <a16:creationId xmlns:a16="http://schemas.microsoft.com/office/drawing/2014/main" id="{56094D29-E057-9159-C531-04D44F691556}"/>
              </a:ext>
            </a:extLst>
          </p:cNvPr>
          <p:cNvSpPr/>
          <p:nvPr/>
        </p:nvSpPr>
        <p:spPr>
          <a:xfrm>
            <a:off x="264046" y="3121129"/>
            <a:ext cx="1344840" cy="378565"/>
          </a:xfrm>
          <a:prstGeom prst="roundRect">
            <a:avLst>
              <a:gd name="adj" fmla="val 40817"/>
            </a:avLst>
          </a:prstGeom>
          <a:solidFill>
            <a:srgbClr val="0070C0"/>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VOC</a:t>
            </a:r>
            <a:r>
              <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抽出</a:t>
            </a:r>
          </a:p>
        </p:txBody>
      </p:sp>
      <p:sp>
        <p:nvSpPr>
          <p:cNvPr id="4" name="Shape 2">
            <a:extLst>
              <a:ext uri="{FF2B5EF4-FFF2-40B4-BE49-F238E27FC236}">
                <a16:creationId xmlns:a16="http://schemas.microsoft.com/office/drawing/2014/main" id="{037CFB8D-766C-E398-AB76-9E663FBD32C9}"/>
              </a:ext>
            </a:extLst>
          </p:cNvPr>
          <p:cNvSpPr/>
          <p:nvPr/>
        </p:nvSpPr>
        <p:spPr>
          <a:xfrm>
            <a:off x="264046" y="4829624"/>
            <a:ext cx="1344840" cy="378565"/>
          </a:xfrm>
          <a:prstGeom prst="roundRect">
            <a:avLst>
              <a:gd name="adj" fmla="val 40817"/>
            </a:avLst>
          </a:prstGeom>
          <a:solidFill>
            <a:srgbClr val="0070C0"/>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後処理時間削減</a:t>
            </a:r>
          </a:p>
        </p:txBody>
      </p:sp>
      <p:sp>
        <p:nvSpPr>
          <p:cNvPr id="5" name="Shape 2">
            <a:extLst>
              <a:ext uri="{FF2B5EF4-FFF2-40B4-BE49-F238E27FC236}">
                <a16:creationId xmlns:a16="http://schemas.microsoft.com/office/drawing/2014/main" id="{6B0C53DE-4DBE-B58E-F73E-9F5717BCC352}"/>
              </a:ext>
            </a:extLst>
          </p:cNvPr>
          <p:cNvSpPr/>
          <p:nvPr/>
        </p:nvSpPr>
        <p:spPr>
          <a:xfrm>
            <a:off x="6320346" y="1358201"/>
            <a:ext cx="1344840" cy="378565"/>
          </a:xfrm>
          <a:prstGeom prst="roundRect">
            <a:avLst>
              <a:gd name="adj" fmla="val 40817"/>
            </a:avLst>
          </a:prstGeom>
          <a:solidFill>
            <a:srgbClr val="0070C0"/>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後処理時間</a:t>
            </a:r>
            <a:r>
              <a:rPr lang="ja-JP" altLang="en-US" sz="1200" b="1" dirty="0">
                <a:solidFill>
                  <a:prstClr val="white"/>
                </a:solidFill>
                <a:ea typeface="游ゴシック" panose="020B0400000000000000" pitchFamily="50" charset="-128"/>
              </a:rPr>
              <a:t>削減</a:t>
            </a:r>
            <a:endPar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6" name="Shape 2">
            <a:extLst>
              <a:ext uri="{FF2B5EF4-FFF2-40B4-BE49-F238E27FC236}">
                <a16:creationId xmlns:a16="http://schemas.microsoft.com/office/drawing/2014/main" id="{7B013B10-9FE2-C679-3338-34C802E3ECDD}"/>
              </a:ext>
            </a:extLst>
          </p:cNvPr>
          <p:cNvSpPr/>
          <p:nvPr/>
        </p:nvSpPr>
        <p:spPr>
          <a:xfrm>
            <a:off x="6320346" y="3139435"/>
            <a:ext cx="1344840" cy="378565"/>
          </a:xfrm>
          <a:prstGeom prst="roundRect">
            <a:avLst>
              <a:gd name="adj" fmla="val 40817"/>
            </a:avLst>
          </a:prstGeom>
          <a:solidFill>
            <a:srgbClr val="0070C0"/>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ナレッジ作成</a:t>
            </a:r>
          </a:p>
        </p:txBody>
      </p:sp>
      <p:sp>
        <p:nvSpPr>
          <p:cNvPr id="9" name="Shape 2">
            <a:extLst>
              <a:ext uri="{FF2B5EF4-FFF2-40B4-BE49-F238E27FC236}">
                <a16:creationId xmlns:a16="http://schemas.microsoft.com/office/drawing/2014/main" id="{D904CCB5-9FB9-ACE6-FFF5-396B8288F166}"/>
              </a:ext>
            </a:extLst>
          </p:cNvPr>
          <p:cNvSpPr/>
          <p:nvPr/>
        </p:nvSpPr>
        <p:spPr>
          <a:xfrm>
            <a:off x="6320346" y="4867238"/>
            <a:ext cx="1344840" cy="378565"/>
          </a:xfrm>
          <a:prstGeom prst="roundRect">
            <a:avLst>
              <a:gd name="adj" fmla="val 40817"/>
            </a:avLst>
          </a:prstGeom>
          <a:solidFill>
            <a:srgbClr val="0070C0"/>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オペレータ評価</a:t>
            </a:r>
          </a:p>
        </p:txBody>
      </p:sp>
    </p:spTree>
    <p:extLst>
      <p:ext uri="{BB962C8B-B14F-4D97-AF65-F5344CB8AC3E}">
        <p14:creationId xmlns:p14="http://schemas.microsoft.com/office/powerpoint/2010/main" val="2984426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2B7CB-824B-70D8-87CF-BE95237BA9F8}"/>
            </a:ext>
          </a:extLst>
        </p:cNvPr>
        <p:cNvGrpSpPr/>
        <p:nvPr/>
      </p:nvGrpSpPr>
      <p:grpSpPr>
        <a:xfrm>
          <a:off x="0" y="0"/>
          <a:ext cx="0" cy="0"/>
          <a:chOff x="0" y="0"/>
          <a:chExt cx="0" cy="0"/>
        </a:xfrm>
      </p:grpSpPr>
      <p:pic>
        <p:nvPicPr>
          <p:cNvPr id="7" name="図 6" descr="探す, 座る, 男, 水 が含まれている画像&#10;&#10;AI 生成コンテンツは誤りを含む可能性があります。">
            <a:extLst>
              <a:ext uri="{FF2B5EF4-FFF2-40B4-BE49-F238E27FC236}">
                <a16:creationId xmlns:a16="http://schemas.microsoft.com/office/drawing/2014/main" id="{E7BE41D0-BB46-3ED8-78BF-41A6EDC66BFB}"/>
              </a:ext>
            </a:extLst>
          </p:cNvPr>
          <p:cNvPicPr/>
          <p:nvPr/>
        </p:nvPicPr>
        <p:blipFill>
          <a:blip r:embed="rId3" cstate="screen">
            <a:extLst>
              <a:ext uri="{28A0092B-C50C-407E-A947-70E740481C1C}">
                <a14:useLocalDpi xmlns:a14="http://schemas.microsoft.com/office/drawing/2010/main"/>
              </a:ext>
            </a:extLst>
          </a:blip>
          <a:stretch>
            <a:fillRect/>
          </a:stretch>
        </p:blipFill>
        <p:spPr>
          <a:xfrm>
            <a:off x="15415" y="-1"/>
            <a:ext cx="12193200" cy="6858000"/>
          </a:xfrm>
          <a:prstGeom prst="rect">
            <a:avLst/>
          </a:prstGeom>
        </p:spPr>
      </p:pic>
      <p:pic>
        <p:nvPicPr>
          <p:cNvPr id="8" name="図 7">
            <a:extLst>
              <a:ext uri="{FF2B5EF4-FFF2-40B4-BE49-F238E27FC236}">
                <a16:creationId xmlns:a16="http://schemas.microsoft.com/office/drawing/2014/main" id="{756B6E5E-A82C-5642-A464-8DCBFE239E85}"/>
              </a:ext>
            </a:extLst>
          </p:cNvPr>
          <p:cNvPicPr>
            <a:picLocks noChangeAspect="1"/>
          </p:cNvPicPr>
          <p:nvPr/>
        </p:nvPicPr>
        <p:blipFill>
          <a:blip r:embed="rId4"/>
          <a:stretch>
            <a:fillRect/>
          </a:stretch>
        </p:blipFill>
        <p:spPr>
          <a:xfrm>
            <a:off x="1" y="1"/>
            <a:ext cx="2220686" cy="1801688"/>
          </a:xfrm>
          <a:prstGeom prst="rect">
            <a:avLst/>
          </a:prstGeom>
        </p:spPr>
      </p:pic>
      <p:grpSp>
        <p:nvGrpSpPr>
          <p:cNvPr id="2" name="グループ化 1">
            <a:extLst>
              <a:ext uri="{FF2B5EF4-FFF2-40B4-BE49-F238E27FC236}">
                <a16:creationId xmlns:a16="http://schemas.microsoft.com/office/drawing/2014/main" id="{9CF4C4A3-84EB-EAB4-C2CC-CBC88632348D}"/>
              </a:ext>
            </a:extLst>
          </p:cNvPr>
          <p:cNvGrpSpPr/>
          <p:nvPr/>
        </p:nvGrpSpPr>
        <p:grpSpPr>
          <a:xfrm>
            <a:off x="397805" y="348342"/>
            <a:ext cx="1017785" cy="785355"/>
            <a:chOff x="397805" y="348342"/>
            <a:chExt cx="1017785" cy="785355"/>
          </a:xfrm>
        </p:grpSpPr>
        <p:sp>
          <p:nvSpPr>
            <p:cNvPr id="3" name="テキスト ボックス 2">
              <a:extLst>
                <a:ext uri="{FF2B5EF4-FFF2-40B4-BE49-F238E27FC236}">
                  <a16:creationId xmlns:a16="http://schemas.microsoft.com/office/drawing/2014/main" id="{325A80A9-3CB8-98D4-963B-DAEF61ED2286}"/>
                </a:ext>
              </a:extLst>
            </p:cNvPr>
            <p:cNvSpPr txBox="1"/>
            <p:nvPr/>
          </p:nvSpPr>
          <p:spPr>
            <a:xfrm>
              <a:off x="508521" y="348342"/>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mn-cs"/>
                </a:rPr>
                <a:t>目次</a:t>
              </a:r>
            </a:p>
          </p:txBody>
        </p:sp>
        <p:cxnSp>
          <p:nvCxnSpPr>
            <p:cNvPr id="4" name="直線コネクタ 3">
              <a:extLst>
                <a:ext uri="{FF2B5EF4-FFF2-40B4-BE49-F238E27FC236}">
                  <a16:creationId xmlns:a16="http://schemas.microsoft.com/office/drawing/2014/main" id="{32A81B89-5754-7F11-1C77-B24862A39337}"/>
                </a:ext>
              </a:extLst>
            </p:cNvPr>
            <p:cNvCxnSpPr/>
            <p:nvPr/>
          </p:nvCxnSpPr>
          <p:spPr>
            <a:xfrm>
              <a:off x="592203" y="784124"/>
              <a:ext cx="478971" cy="0"/>
            </a:xfrm>
            <a:prstGeom prst="line">
              <a:avLst/>
            </a:prstGeom>
            <a:ln w="4445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2B191461-BF48-1504-52C7-F297AE7C6D10}"/>
                </a:ext>
              </a:extLst>
            </p:cNvPr>
            <p:cNvSpPr txBox="1"/>
            <p:nvPr/>
          </p:nvSpPr>
          <p:spPr>
            <a:xfrm>
              <a:off x="397805" y="795143"/>
              <a:ext cx="10177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Segoe UI" panose="020B0502040204020203" pitchFamily="34" charset="0"/>
                </a:rPr>
                <a:t>Agenda</a:t>
              </a:r>
              <a:endParaRPr kumimoji="1" lang="ja-JP" altLang="en-US" sz="1600" b="0" i="0" u="none" strike="noStrike" kern="1200" cap="none" spc="0" normalizeH="0" baseline="0" noProof="0" dirty="0">
                <a:ln>
                  <a:noFill/>
                </a:ln>
                <a:solidFill>
                  <a:prstClr val="white"/>
                </a:solidFill>
                <a:effectLst/>
                <a:uLnTx/>
                <a:uFillTx/>
                <a:latin typeface="游ゴシック" panose="02110004020202020204"/>
                <a:ea typeface="游ゴシック" panose="020B0400000000000000" pitchFamily="50" charset="-128"/>
                <a:cs typeface="Segoe UI" panose="020B0502040204020203" pitchFamily="34" charset="0"/>
              </a:endParaRPr>
            </a:p>
          </p:txBody>
        </p:sp>
      </p:grpSp>
      <p:sp>
        <p:nvSpPr>
          <p:cNvPr id="12" name="正方形/長方形 11">
            <a:extLst>
              <a:ext uri="{FF2B5EF4-FFF2-40B4-BE49-F238E27FC236}">
                <a16:creationId xmlns:a16="http://schemas.microsoft.com/office/drawing/2014/main" id="{B7AB6EE3-378F-1E49-C23C-4088575BCE6F}"/>
              </a:ext>
            </a:extLst>
          </p:cNvPr>
          <p:cNvSpPr/>
          <p:nvPr/>
        </p:nvSpPr>
        <p:spPr>
          <a:xfrm>
            <a:off x="3018546" y="2893820"/>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500" b="1" dirty="0">
                <a:solidFill>
                  <a:schemeClr val="tx1">
                    <a:lumMod val="50000"/>
                    <a:lumOff val="50000"/>
                  </a:schemeClr>
                </a:solidFill>
              </a:rPr>
              <a:t>コンタクトセンターの未来像</a:t>
            </a:r>
          </a:p>
        </p:txBody>
      </p:sp>
      <p:sp>
        <p:nvSpPr>
          <p:cNvPr id="10" name="正方形/長方形 9">
            <a:extLst>
              <a:ext uri="{FF2B5EF4-FFF2-40B4-BE49-F238E27FC236}">
                <a16:creationId xmlns:a16="http://schemas.microsoft.com/office/drawing/2014/main" id="{C0F72CA3-6271-0061-C61D-F52AAC8CF46C}"/>
              </a:ext>
            </a:extLst>
          </p:cNvPr>
          <p:cNvSpPr/>
          <p:nvPr/>
        </p:nvSpPr>
        <p:spPr>
          <a:xfrm>
            <a:off x="3018546" y="3856761"/>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500" b="1" dirty="0">
                <a:solidFill>
                  <a:schemeClr val="tx1">
                    <a:lumMod val="50000"/>
                    <a:lumOff val="50000"/>
                  </a:schemeClr>
                </a:solidFill>
                <a:latin typeface="游ゴシック" panose="02110004020202020204"/>
                <a:ea typeface="游ゴシック" panose="020B0400000000000000" pitchFamily="50" charset="-128"/>
              </a:rPr>
              <a:t>音声認識・</a:t>
            </a:r>
            <a:r>
              <a:rPr kumimoji="1" lang="en-US" altLang="ja-JP" sz="2500" b="1" dirty="0">
                <a:solidFill>
                  <a:schemeClr val="tx1">
                    <a:lumMod val="50000"/>
                    <a:lumOff val="50000"/>
                  </a:schemeClr>
                </a:solidFill>
                <a:latin typeface="游ゴシック" panose="02110004020202020204"/>
                <a:ea typeface="游ゴシック" panose="020B0400000000000000" pitchFamily="50" charset="-128"/>
              </a:rPr>
              <a:t>AI</a:t>
            </a:r>
            <a:r>
              <a:rPr kumimoji="1" lang="ja-JP" altLang="en-US" sz="2500" b="1" dirty="0">
                <a:solidFill>
                  <a:schemeClr val="tx1">
                    <a:lumMod val="50000"/>
                    <a:lumOff val="50000"/>
                  </a:schemeClr>
                </a:solidFill>
                <a:latin typeface="游ゴシック" panose="02110004020202020204"/>
                <a:ea typeface="游ゴシック" panose="020B0400000000000000" pitchFamily="50" charset="-128"/>
              </a:rPr>
              <a:t>要約 </a:t>
            </a:r>
            <a:r>
              <a:rPr kumimoji="1" lang="en-US" altLang="ja-JP" sz="2500" b="1" dirty="0">
                <a:solidFill>
                  <a:schemeClr val="tx1">
                    <a:lumMod val="50000"/>
                    <a:lumOff val="50000"/>
                  </a:schemeClr>
                </a:solidFill>
                <a:latin typeface="游ゴシック" panose="02110004020202020204"/>
                <a:ea typeface="游ゴシック" panose="020B0400000000000000" pitchFamily="50" charset="-128"/>
              </a:rPr>
              <a:t>QuickSummary2.0</a:t>
            </a:r>
            <a:r>
              <a:rPr kumimoji="1" lang="ja-JP" altLang="en-US" sz="2500" b="1" dirty="0">
                <a:solidFill>
                  <a:schemeClr val="tx1">
                    <a:lumMod val="50000"/>
                    <a:lumOff val="50000"/>
                  </a:schemeClr>
                </a:solidFill>
                <a:latin typeface="游ゴシック" panose="02110004020202020204"/>
                <a:ea typeface="游ゴシック" panose="020B0400000000000000" pitchFamily="50" charset="-128"/>
              </a:rPr>
              <a:t>について</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4B6A9DE6-D497-5056-449F-9944D64B58FB}"/>
              </a:ext>
            </a:extLst>
          </p:cNvPr>
          <p:cNvSpPr/>
          <p:nvPr/>
        </p:nvSpPr>
        <p:spPr>
          <a:xfrm>
            <a:off x="3018546" y="4819702"/>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kumimoji="1" lang="en-US" altLang="ja-JP" sz="2500" b="1" dirty="0">
                <a:solidFill>
                  <a:srgbClr val="002060"/>
                </a:solidFill>
              </a:rPr>
              <a:t>AI</a:t>
            </a:r>
            <a:r>
              <a:rPr kumimoji="1" lang="ja-JP" altLang="en-US" sz="2500" b="1" dirty="0">
                <a:solidFill>
                  <a:srgbClr val="002060"/>
                </a:solidFill>
              </a:rPr>
              <a:t>エージェント </a:t>
            </a:r>
            <a:r>
              <a:rPr kumimoji="1" lang="en-US" altLang="ja-JP" sz="2500" b="1" dirty="0">
                <a:solidFill>
                  <a:srgbClr val="002060"/>
                </a:solidFill>
              </a:rPr>
              <a:t>Navie</a:t>
            </a:r>
            <a:r>
              <a:rPr kumimoji="1" lang="ja-JP" altLang="en-US" sz="2500" b="1" dirty="0">
                <a:solidFill>
                  <a:srgbClr val="002060"/>
                </a:solidFill>
              </a:rPr>
              <a:t>（ナビィ）について</a:t>
            </a:r>
          </a:p>
        </p:txBody>
      </p:sp>
      <p:sp>
        <p:nvSpPr>
          <p:cNvPr id="14" name="正方形/長方形 13">
            <a:extLst>
              <a:ext uri="{FF2B5EF4-FFF2-40B4-BE49-F238E27FC236}">
                <a16:creationId xmlns:a16="http://schemas.microsoft.com/office/drawing/2014/main" id="{818DDB7A-66FE-F1F2-CFB2-FE52CE82A9B8}"/>
              </a:ext>
            </a:extLst>
          </p:cNvPr>
          <p:cNvSpPr/>
          <p:nvPr/>
        </p:nvSpPr>
        <p:spPr>
          <a:xfrm>
            <a:off x="3018546" y="1930879"/>
            <a:ext cx="7954160"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生成</a:t>
            </a: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AI</a:t>
            </a:r>
            <a:r>
              <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の活用状況に関するアンケート</a:t>
            </a:r>
          </a:p>
        </p:txBody>
      </p:sp>
      <p:sp>
        <p:nvSpPr>
          <p:cNvPr id="16" name="正方形/長方形 15">
            <a:extLst>
              <a:ext uri="{FF2B5EF4-FFF2-40B4-BE49-F238E27FC236}">
                <a16:creationId xmlns:a16="http://schemas.microsoft.com/office/drawing/2014/main" id="{6A84313B-D5EC-D12B-4675-77E15E27221C}"/>
              </a:ext>
            </a:extLst>
          </p:cNvPr>
          <p:cNvSpPr/>
          <p:nvPr/>
        </p:nvSpPr>
        <p:spPr>
          <a:xfrm>
            <a:off x="2220688" y="2893820"/>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2.</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A446845B-FC88-5EFE-0FED-62C8FBF30D75}"/>
              </a:ext>
            </a:extLst>
          </p:cNvPr>
          <p:cNvSpPr/>
          <p:nvPr/>
        </p:nvSpPr>
        <p:spPr>
          <a:xfrm>
            <a:off x="2220688" y="3856761"/>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3.</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2CB6BDED-427C-3ACE-A55F-1645383CF703}"/>
              </a:ext>
            </a:extLst>
          </p:cNvPr>
          <p:cNvSpPr/>
          <p:nvPr/>
        </p:nvSpPr>
        <p:spPr>
          <a:xfrm>
            <a:off x="2220688" y="4819702"/>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rPr>
              <a:t>4.</a:t>
            </a:r>
            <a:endParaRPr kumimoji="1" lang="ja-JP" altLang="en-US" sz="2500" b="1" i="0" u="none" strike="noStrike" kern="1200" cap="none" spc="0" normalizeH="0" baseline="0" noProof="0" dirty="0">
              <a:ln>
                <a:noFill/>
              </a:ln>
              <a:solidFill>
                <a:srgbClr val="002060"/>
              </a:solidFill>
              <a:effectLst/>
              <a:uLnTx/>
              <a:uFillTx/>
              <a:latin typeface="游ゴシック" panose="0211000402020202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1F455773-E56C-F446-9A7B-72DBA9578B1C}"/>
              </a:ext>
            </a:extLst>
          </p:cNvPr>
          <p:cNvSpPr/>
          <p:nvPr/>
        </p:nvSpPr>
        <p:spPr>
          <a:xfrm>
            <a:off x="2220688" y="1930879"/>
            <a:ext cx="797858" cy="6650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rPr>
              <a:t>1.</a:t>
            </a:r>
            <a:endParaRPr kumimoji="1" lang="ja-JP" altLang="en-US" sz="2500" b="1" i="0" u="none" strike="noStrike" kern="1200" cap="none" spc="0" normalizeH="0" baseline="0" noProof="0" dirty="0">
              <a:ln>
                <a:noFill/>
              </a:ln>
              <a:solidFill>
                <a:schemeClr val="tx1">
                  <a:lumMod val="50000"/>
                  <a:lumOff val="50000"/>
                </a:schemeClr>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577209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9EB7F-0EA2-962E-D08C-9EDDBFA0C6B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527E1E6-2658-9CE9-9313-9FE9E8708F4D}"/>
              </a:ext>
            </a:extLst>
          </p:cNvPr>
          <p:cNvSpPr txBox="1"/>
          <p:nvPr/>
        </p:nvSpPr>
        <p:spPr>
          <a:xfrm>
            <a:off x="110009" y="237050"/>
            <a:ext cx="10163544" cy="42736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Navie</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とは</a:t>
            </a:r>
          </a:p>
        </p:txBody>
      </p:sp>
      <p:sp>
        <p:nvSpPr>
          <p:cNvPr id="2" name="テキスト ボックス 1">
            <a:extLst>
              <a:ext uri="{FF2B5EF4-FFF2-40B4-BE49-F238E27FC236}">
                <a16:creationId xmlns:a16="http://schemas.microsoft.com/office/drawing/2014/main" id="{A4E20FA9-4F2F-486D-2578-81CDF357B41C}"/>
              </a:ext>
            </a:extLst>
          </p:cNvPr>
          <p:cNvSpPr txBox="1"/>
          <p:nvPr/>
        </p:nvSpPr>
        <p:spPr>
          <a:xfrm>
            <a:off x="47254" y="725976"/>
            <a:ext cx="12108886" cy="666336"/>
          </a:xfrm>
          <a:prstGeom prst="rect">
            <a:avLst/>
          </a:prstGeom>
          <a:noFill/>
        </p:spPr>
        <p:txBody>
          <a:bodyPr wrap="square" rtlCol="0">
            <a:spAutoFit/>
          </a:bodyPr>
          <a:lstStyle/>
          <a:p>
            <a:pPr lvl="0">
              <a:lnSpc>
                <a:spcPts val="2260"/>
              </a:lnSpc>
              <a:defRPr/>
            </a:pPr>
            <a:r>
              <a:rPr lang="ja-JP" altLang="en-US" sz="1600" dirty="0">
                <a:latin typeface="游ゴシック" panose="020B0400000000000000" pitchFamily="50" charset="-128"/>
                <a:ea typeface="游ゴシック" panose="020B0400000000000000" pitchFamily="50" charset="-128"/>
              </a:rPr>
              <a:t>「電話の代わりになる</a:t>
            </a:r>
            <a:r>
              <a:rPr lang="en-US" altLang="ja-JP" sz="1600" dirty="0">
                <a:latin typeface="游ゴシック" panose="020B0400000000000000" pitchFamily="50" charset="-128"/>
                <a:ea typeface="游ゴシック" panose="020B0400000000000000" pitchFamily="50" charset="-128"/>
              </a:rPr>
              <a:t>AI</a:t>
            </a:r>
            <a:r>
              <a:rPr lang="ja-JP" altLang="en-US" sz="1600" dirty="0">
                <a:latin typeface="游ゴシック" panose="020B0400000000000000" pitchFamily="50" charset="-128"/>
                <a:ea typeface="游ゴシック" panose="020B0400000000000000" pitchFamily="50" charset="-128"/>
              </a:rPr>
              <a:t>」ではなく「電話しなくて済む</a:t>
            </a:r>
            <a:r>
              <a:rPr lang="en-US" altLang="ja-JP" sz="1600" dirty="0">
                <a:latin typeface="游ゴシック" panose="020B0400000000000000" pitchFamily="50" charset="-128"/>
                <a:ea typeface="游ゴシック" panose="020B0400000000000000" pitchFamily="50" charset="-128"/>
              </a:rPr>
              <a:t>AI</a:t>
            </a:r>
            <a:r>
              <a:rPr lang="ja-JP" altLang="en-US" sz="1600" dirty="0">
                <a:latin typeface="游ゴシック" panose="020B0400000000000000" pitchFamily="50" charset="-128"/>
                <a:ea typeface="游ゴシック" panose="020B0400000000000000" pitchFamily="50" charset="-128"/>
              </a:rPr>
              <a:t>」を目指した</a:t>
            </a:r>
            <a:r>
              <a:rPr lang="en-US" altLang="ja-JP" sz="1600" dirty="0">
                <a:latin typeface="游ゴシック" panose="020B0400000000000000" pitchFamily="50" charset="-128"/>
                <a:ea typeface="游ゴシック" panose="020B0400000000000000" pitchFamily="50" charset="-128"/>
              </a:rPr>
              <a:t>AI</a:t>
            </a:r>
            <a:r>
              <a:rPr lang="ja-JP" altLang="en-US" sz="1600" dirty="0">
                <a:latin typeface="游ゴシック" panose="020B0400000000000000" pitchFamily="50" charset="-128"/>
                <a:ea typeface="游ゴシック" panose="020B0400000000000000" pitchFamily="50" charset="-128"/>
              </a:rPr>
              <a:t>エージェントです。</a:t>
            </a:r>
            <a:endParaRPr lang="en-US" altLang="ja-JP" sz="1600" dirty="0">
              <a:latin typeface="游ゴシック" panose="020B0400000000000000" pitchFamily="50" charset="-128"/>
              <a:ea typeface="游ゴシック" panose="020B0400000000000000" pitchFamily="50" charset="-128"/>
            </a:endParaRPr>
          </a:p>
          <a:p>
            <a:pPr lvl="0">
              <a:lnSpc>
                <a:spcPts val="2260"/>
              </a:lnSpc>
              <a:defRPr/>
            </a:pPr>
            <a:r>
              <a:rPr lang="en-US" altLang="ja-JP" sz="1600" spc="80" dirty="0">
                <a:latin typeface="游ゴシック" panose="020B0400000000000000" pitchFamily="50" charset="-128"/>
                <a:ea typeface="游ゴシック" panose="020B0400000000000000" pitchFamily="50" charset="-128"/>
              </a:rPr>
              <a:t>2026</a:t>
            </a:r>
            <a:r>
              <a:rPr lang="ja-JP" altLang="en-US" sz="1600" spc="80" dirty="0"/>
              <a:t>年中に正式リリースを開始します。</a:t>
            </a:r>
            <a:endParaRPr kumimoji="1" lang="en-US" altLang="ja-JP" sz="160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grpSp>
        <p:nvGrpSpPr>
          <p:cNvPr id="7" name="グループ化 6">
            <a:extLst>
              <a:ext uri="{FF2B5EF4-FFF2-40B4-BE49-F238E27FC236}">
                <a16:creationId xmlns:a16="http://schemas.microsoft.com/office/drawing/2014/main" id="{31FB19B8-D67A-6428-CFB9-573838271064}"/>
              </a:ext>
            </a:extLst>
          </p:cNvPr>
          <p:cNvGrpSpPr/>
          <p:nvPr/>
        </p:nvGrpSpPr>
        <p:grpSpPr>
          <a:xfrm>
            <a:off x="228601" y="2030431"/>
            <a:ext cx="5684519" cy="4387464"/>
            <a:chOff x="228601" y="1685935"/>
            <a:chExt cx="5725220" cy="4678375"/>
          </a:xfrm>
        </p:grpSpPr>
        <p:pic>
          <p:nvPicPr>
            <p:cNvPr id="17" name="図 16">
              <a:extLst>
                <a:ext uri="{FF2B5EF4-FFF2-40B4-BE49-F238E27FC236}">
                  <a16:creationId xmlns:a16="http://schemas.microsoft.com/office/drawing/2014/main" id="{C433B16D-D5A2-9290-2B02-3A1AE6493D5A}"/>
                </a:ext>
              </a:extLst>
            </p:cNvPr>
            <p:cNvPicPr>
              <a:picLocks noChangeAspect="1"/>
            </p:cNvPicPr>
            <p:nvPr/>
          </p:nvPicPr>
          <p:blipFill>
            <a:blip r:embed="rId3"/>
            <a:srcRect l="444"/>
            <a:stretch>
              <a:fillRect/>
            </a:stretch>
          </p:blipFill>
          <p:spPr>
            <a:xfrm>
              <a:off x="228601" y="1685935"/>
              <a:ext cx="5725220" cy="4678375"/>
            </a:xfrm>
            <a:prstGeom prst="rect">
              <a:avLst/>
            </a:prstGeom>
          </p:spPr>
        </p:pic>
        <p:sp>
          <p:nvSpPr>
            <p:cNvPr id="4" name="四角形: 角を丸くする 3">
              <a:extLst>
                <a:ext uri="{FF2B5EF4-FFF2-40B4-BE49-F238E27FC236}">
                  <a16:creationId xmlns:a16="http://schemas.microsoft.com/office/drawing/2014/main" id="{569EDFFA-AFF5-8626-BB6B-85C28468A82E}"/>
                </a:ext>
              </a:extLst>
            </p:cNvPr>
            <p:cNvSpPr/>
            <p:nvPr/>
          </p:nvSpPr>
          <p:spPr>
            <a:xfrm>
              <a:off x="228601" y="1685935"/>
              <a:ext cx="5725220" cy="4678374"/>
            </a:xfrm>
            <a:prstGeom prst="roundRect">
              <a:avLst>
                <a:gd name="adj" fmla="val 1646"/>
              </a:avLst>
            </a:prstGeom>
            <a:noFill/>
            <a:ln w="5715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63F4CFF7-D7FF-C399-DB0D-B8517BF7FA1C}"/>
              </a:ext>
            </a:extLst>
          </p:cNvPr>
          <p:cNvGrpSpPr/>
          <p:nvPr/>
        </p:nvGrpSpPr>
        <p:grpSpPr>
          <a:xfrm>
            <a:off x="2244198" y="1504615"/>
            <a:ext cx="1578865" cy="460521"/>
            <a:chOff x="7554176" y="1559332"/>
            <a:chExt cx="1653324" cy="475541"/>
          </a:xfrm>
        </p:grpSpPr>
        <p:pic>
          <p:nvPicPr>
            <p:cNvPr id="10" name="図 9">
              <a:extLst>
                <a:ext uri="{FF2B5EF4-FFF2-40B4-BE49-F238E27FC236}">
                  <a16:creationId xmlns:a16="http://schemas.microsoft.com/office/drawing/2014/main" id="{B5D21CE6-3B5F-AD52-1451-7A3A2D00F728}"/>
                </a:ext>
              </a:extLst>
            </p:cNvPr>
            <p:cNvPicPr>
              <a:picLocks noChangeAspect="1"/>
            </p:cNvPicPr>
            <p:nvPr/>
          </p:nvPicPr>
          <p:blipFill>
            <a:blip r:embed="rId4">
              <a:clrChange>
                <a:clrFrom>
                  <a:srgbClr val="FFFFFF"/>
                </a:clrFrom>
                <a:clrTo>
                  <a:srgbClr val="FFFFFF">
                    <a:alpha val="0"/>
                  </a:srgbClr>
                </a:clrTo>
              </a:clrChange>
            </a:blip>
            <a:srcRect t="66548"/>
            <a:stretch>
              <a:fillRect/>
            </a:stretch>
          </p:blipFill>
          <p:spPr>
            <a:xfrm>
              <a:off x="8055826" y="1630604"/>
              <a:ext cx="1151674" cy="404269"/>
            </a:xfrm>
            <a:prstGeom prst="rect">
              <a:avLst/>
            </a:prstGeom>
          </p:spPr>
        </p:pic>
        <p:pic>
          <p:nvPicPr>
            <p:cNvPr id="5" name="図 4">
              <a:extLst>
                <a:ext uri="{FF2B5EF4-FFF2-40B4-BE49-F238E27FC236}">
                  <a16:creationId xmlns:a16="http://schemas.microsoft.com/office/drawing/2014/main" id="{C2D2C9ED-E2A6-6E9F-36EE-8008D732F5FC}"/>
                </a:ext>
              </a:extLst>
            </p:cNvPr>
            <p:cNvPicPr>
              <a:picLocks noChangeAspect="1"/>
            </p:cNvPicPr>
            <p:nvPr/>
          </p:nvPicPr>
          <p:blipFill>
            <a:blip r:embed="rId4">
              <a:clrChange>
                <a:clrFrom>
                  <a:srgbClr val="FFFFFF"/>
                </a:clrFrom>
                <a:clrTo>
                  <a:srgbClr val="FFFFFF">
                    <a:alpha val="0"/>
                  </a:srgbClr>
                </a:clrTo>
              </a:clrChange>
            </a:blip>
            <a:srcRect b="34906"/>
            <a:stretch>
              <a:fillRect/>
            </a:stretch>
          </p:blipFill>
          <p:spPr>
            <a:xfrm>
              <a:off x="7554176" y="1559332"/>
              <a:ext cx="650157" cy="444093"/>
            </a:xfrm>
            <a:prstGeom prst="rect">
              <a:avLst/>
            </a:prstGeom>
          </p:spPr>
        </p:pic>
      </p:grpSp>
      <p:sp>
        <p:nvSpPr>
          <p:cNvPr id="8" name="楕円 7">
            <a:extLst>
              <a:ext uri="{FF2B5EF4-FFF2-40B4-BE49-F238E27FC236}">
                <a16:creationId xmlns:a16="http://schemas.microsoft.com/office/drawing/2014/main" id="{A94CB523-D7C0-985E-DB7F-EBAE62D38467}"/>
              </a:ext>
            </a:extLst>
          </p:cNvPr>
          <p:cNvSpPr/>
          <p:nvPr/>
        </p:nvSpPr>
        <p:spPr>
          <a:xfrm>
            <a:off x="6670768" y="2126230"/>
            <a:ext cx="1288871" cy="1206922"/>
          </a:xfrm>
          <a:prstGeom prst="ellipse">
            <a:avLst/>
          </a:prstGeom>
          <a:solidFill>
            <a:srgbClr val="FFFFCC">
              <a:alpha val="60000"/>
            </a:srgbClr>
          </a:solidFill>
          <a:ln w="38100">
            <a:solidFill>
              <a:srgbClr val="FFCC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C000"/>
                </a:solidFill>
              </a:rPr>
              <a:t>安心感</a:t>
            </a:r>
          </a:p>
        </p:txBody>
      </p:sp>
      <p:sp>
        <p:nvSpPr>
          <p:cNvPr id="9" name="楕円 8">
            <a:extLst>
              <a:ext uri="{FF2B5EF4-FFF2-40B4-BE49-F238E27FC236}">
                <a16:creationId xmlns:a16="http://schemas.microsoft.com/office/drawing/2014/main" id="{E1CFBE98-4D58-81DA-B1C0-337B6469806D}"/>
              </a:ext>
            </a:extLst>
          </p:cNvPr>
          <p:cNvSpPr/>
          <p:nvPr/>
        </p:nvSpPr>
        <p:spPr>
          <a:xfrm>
            <a:off x="6670768" y="3605681"/>
            <a:ext cx="1288871" cy="1206922"/>
          </a:xfrm>
          <a:prstGeom prst="ellipse">
            <a:avLst/>
          </a:prstGeom>
          <a:solidFill>
            <a:schemeClr val="accent6">
              <a:lumMod val="20000"/>
              <a:lumOff val="80000"/>
              <a:alpha val="60000"/>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accent6">
                    <a:lumMod val="75000"/>
                  </a:schemeClr>
                </a:solidFill>
              </a:rPr>
              <a:t>精密理解</a:t>
            </a:r>
          </a:p>
        </p:txBody>
      </p:sp>
      <p:sp>
        <p:nvSpPr>
          <p:cNvPr id="11" name="楕円 10">
            <a:extLst>
              <a:ext uri="{FF2B5EF4-FFF2-40B4-BE49-F238E27FC236}">
                <a16:creationId xmlns:a16="http://schemas.microsoft.com/office/drawing/2014/main" id="{F837A3B8-B086-8EC4-D315-F7F24DBC6EA9}"/>
              </a:ext>
            </a:extLst>
          </p:cNvPr>
          <p:cNvSpPr/>
          <p:nvPr/>
        </p:nvSpPr>
        <p:spPr>
          <a:xfrm>
            <a:off x="6670768" y="5176513"/>
            <a:ext cx="1288871" cy="1206922"/>
          </a:xfrm>
          <a:prstGeom prst="ellipse">
            <a:avLst/>
          </a:prstGeom>
          <a:solidFill>
            <a:schemeClr val="accent1">
              <a:lumMod val="20000"/>
              <a:lumOff val="80000"/>
              <a:alpha val="60000"/>
            </a:schemeClr>
          </a:solid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accent1">
                    <a:lumMod val="75000"/>
                  </a:schemeClr>
                </a:solidFill>
              </a:rPr>
              <a:t>効率化</a:t>
            </a:r>
          </a:p>
        </p:txBody>
      </p:sp>
      <p:sp>
        <p:nvSpPr>
          <p:cNvPr id="14" name="テキスト ボックス 13">
            <a:extLst>
              <a:ext uri="{FF2B5EF4-FFF2-40B4-BE49-F238E27FC236}">
                <a16:creationId xmlns:a16="http://schemas.microsoft.com/office/drawing/2014/main" id="{CC16E96C-7E46-5618-3EE7-9BFFAFE18C75}"/>
              </a:ext>
            </a:extLst>
          </p:cNvPr>
          <p:cNvSpPr txBox="1"/>
          <p:nvPr/>
        </p:nvSpPr>
        <p:spPr>
          <a:xfrm>
            <a:off x="6426935" y="1603971"/>
            <a:ext cx="5065755" cy="377860"/>
          </a:xfrm>
          <a:prstGeom prst="rect">
            <a:avLst/>
          </a:prstGeom>
          <a:noFill/>
        </p:spPr>
        <p:txBody>
          <a:bodyPr wrap="square" rtlCol="0">
            <a:spAutoFit/>
          </a:bodyPr>
          <a:lstStyle/>
          <a:p>
            <a:pPr lvl="0">
              <a:lnSpc>
                <a:spcPts val="2260"/>
              </a:lnSpc>
              <a:defRPr/>
            </a:pPr>
            <a:r>
              <a:rPr lang="ja-JP" altLang="en-US" b="1" dirty="0">
                <a:latin typeface="游ゴシック" panose="020B0400000000000000" pitchFamily="50" charset="-128"/>
                <a:ea typeface="游ゴシック" panose="020B0400000000000000" pitchFamily="50" charset="-128"/>
              </a:rPr>
              <a:t>●</a:t>
            </a:r>
            <a:r>
              <a:rPr lang="en-US" altLang="ja-JP" b="1" dirty="0">
                <a:latin typeface="游ゴシック" panose="020B0400000000000000" pitchFamily="50" charset="-128"/>
                <a:ea typeface="游ゴシック" panose="020B0400000000000000" pitchFamily="50" charset="-128"/>
              </a:rPr>
              <a:t>Navie</a:t>
            </a:r>
            <a:r>
              <a:rPr lang="ja-JP" altLang="en-US" b="1" dirty="0">
                <a:latin typeface="游ゴシック" panose="020B0400000000000000" pitchFamily="50" charset="-128"/>
                <a:ea typeface="游ゴシック" panose="020B0400000000000000" pitchFamily="50" charset="-128"/>
              </a:rPr>
              <a:t>のコンセプト</a:t>
            </a:r>
            <a:endParaRPr kumimoji="1" lang="en-US" altLang="ja-JP"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cxnSp>
        <p:nvCxnSpPr>
          <p:cNvPr id="16" name="直線矢印コネクタ 15">
            <a:extLst>
              <a:ext uri="{FF2B5EF4-FFF2-40B4-BE49-F238E27FC236}">
                <a16:creationId xmlns:a16="http://schemas.microsoft.com/office/drawing/2014/main" id="{694B3D71-4B32-92F6-97DF-30AC24611471}"/>
              </a:ext>
            </a:extLst>
          </p:cNvPr>
          <p:cNvCxnSpPr>
            <a:stCxn id="8" idx="4"/>
            <a:endCxn id="9" idx="0"/>
          </p:cNvCxnSpPr>
          <p:nvPr/>
        </p:nvCxnSpPr>
        <p:spPr>
          <a:xfrm>
            <a:off x="7315204" y="3333152"/>
            <a:ext cx="0" cy="27252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F6B235FD-FEE8-A146-501B-52B373B8F2E7}"/>
              </a:ext>
            </a:extLst>
          </p:cNvPr>
          <p:cNvCxnSpPr>
            <a:cxnSpLocks/>
            <a:stCxn id="9" idx="4"/>
            <a:endCxn id="11" idx="0"/>
          </p:cNvCxnSpPr>
          <p:nvPr/>
        </p:nvCxnSpPr>
        <p:spPr>
          <a:xfrm>
            <a:off x="7315204" y="4812603"/>
            <a:ext cx="0" cy="363910"/>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コネクタ: カギ線 23">
            <a:extLst>
              <a:ext uri="{FF2B5EF4-FFF2-40B4-BE49-F238E27FC236}">
                <a16:creationId xmlns:a16="http://schemas.microsoft.com/office/drawing/2014/main" id="{6C2C2E02-B4EE-7193-C967-9D79041FBBB3}"/>
              </a:ext>
            </a:extLst>
          </p:cNvPr>
          <p:cNvCxnSpPr>
            <a:stCxn id="11" idx="2"/>
            <a:endCxn id="8" idx="2"/>
          </p:cNvCxnSpPr>
          <p:nvPr/>
        </p:nvCxnSpPr>
        <p:spPr>
          <a:xfrm rot="10800000">
            <a:off x="6670768" y="2729692"/>
            <a:ext cx="12700" cy="3050283"/>
          </a:xfrm>
          <a:prstGeom prst="bentConnector3">
            <a:avLst>
              <a:gd name="adj1" fmla="val 1800000"/>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a16="http://schemas.microsoft.com/office/drawing/2014/main" id="{C39F4791-95E9-740A-D1FE-6FE834A71A6A}"/>
              </a:ext>
            </a:extLst>
          </p:cNvPr>
          <p:cNvSpPr txBox="1"/>
          <p:nvPr/>
        </p:nvSpPr>
        <p:spPr>
          <a:xfrm>
            <a:off x="8088089" y="2126230"/>
            <a:ext cx="3962399" cy="1206922"/>
          </a:xfrm>
          <a:prstGeom prst="rect">
            <a:avLst/>
          </a:prstGeom>
          <a:noFill/>
        </p:spPr>
        <p:txBody>
          <a:bodyPr wrap="square" rtlCol="0" anchor="ctr">
            <a:noAutofit/>
          </a:bodyPr>
          <a:lstStyle/>
          <a:p>
            <a:pPr marL="285750" lvl="0" indent="-285750">
              <a:lnSpc>
                <a:spcPts val="2260"/>
              </a:lnSpc>
              <a:buFont typeface="Arial" panose="020B0604020202020204" pitchFamily="34" charset="0"/>
              <a:buChar char="•"/>
              <a:defRPr/>
            </a:pPr>
            <a:r>
              <a:rPr kumimoji="1" lang="ja-JP" altLang="en-US" sz="1600" b="1" i="0" u="none" strike="noStrike" kern="1200" cap="none" spc="0" normalizeH="0" baseline="0" noProof="0" dirty="0">
                <a:ln>
                  <a:noFill/>
                </a:ln>
                <a:solidFill>
                  <a:srgbClr val="FFC000"/>
                </a:solidFill>
                <a:effectLst/>
                <a:uLnTx/>
                <a:uFillTx/>
                <a:latin typeface="游ゴシック" panose="020B0400000000000000" pitchFamily="50" charset="-128"/>
                <a:ea typeface="游ゴシック" panose="020B0400000000000000" pitchFamily="50" charset="-128"/>
                <a:cs typeface="+mn-cs"/>
              </a:rPr>
              <a:t>問い合わせ内容の緊急度に応じた対応</a:t>
            </a:r>
            <a:endParaRPr kumimoji="1" lang="en-US" altLang="ja-JP" sz="1600" b="1" i="0" u="none" strike="noStrike" kern="1200" cap="none" spc="0" normalizeH="0" baseline="0" noProof="0" dirty="0">
              <a:ln>
                <a:noFill/>
              </a:ln>
              <a:solidFill>
                <a:srgbClr val="FFC000"/>
              </a:solidFill>
              <a:effectLst/>
              <a:uLnTx/>
              <a:uFillTx/>
              <a:latin typeface="游ゴシック" panose="020B0400000000000000" pitchFamily="50" charset="-128"/>
              <a:ea typeface="游ゴシック" panose="020B0400000000000000" pitchFamily="50" charset="-128"/>
              <a:cs typeface="+mn-cs"/>
            </a:endParaRPr>
          </a:p>
          <a:p>
            <a:pPr marL="285750" lvl="0" indent="-285750">
              <a:lnSpc>
                <a:spcPts val="2260"/>
              </a:lnSpc>
              <a:buFont typeface="Arial" panose="020B0604020202020204" pitchFamily="34" charset="0"/>
              <a:buChar char="•"/>
              <a:defRPr/>
            </a:pPr>
            <a:r>
              <a:rPr lang="ja-JP" altLang="en-US" sz="1600" b="1" dirty="0">
                <a:solidFill>
                  <a:srgbClr val="FFC000"/>
                </a:solidFill>
                <a:latin typeface="游ゴシック" panose="020B0400000000000000" pitchFamily="50" charset="-128"/>
                <a:ea typeface="游ゴシック" panose="020B0400000000000000" pitchFamily="50" charset="-128"/>
              </a:rPr>
              <a:t>ペルソナに合わせた回答粒度の変更</a:t>
            </a:r>
            <a:endParaRPr kumimoji="1" lang="en-US" altLang="ja-JP" sz="1600" b="1" i="0" u="none" strike="noStrike" kern="1200" cap="none" spc="0" normalizeH="0" baseline="0" noProof="0" dirty="0">
              <a:ln>
                <a:noFill/>
              </a:ln>
              <a:solidFill>
                <a:srgbClr val="FFC000"/>
              </a:solidFill>
              <a:effectLst/>
              <a:uLnTx/>
              <a:uFillTx/>
              <a:latin typeface="游ゴシック" panose="020B0400000000000000" pitchFamily="50" charset="-128"/>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F48069FF-ADB9-29A1-7581-9DF861AFD8A3}"/>
              </a:ext>
            </a:extLst>
          </p:cNvPr>
          <p:cNvSpPr txBox="1"/>
          <p:nvPr/>
        </p:nvSpPr>
        <p:spPr>
          <a:xfrm>
            <a:off x="8088089" y="3605681"/>
            <a:ext cx="3962399" cy="1206922"/>
          </a:xfrm>
          <a:prstGeom prst="rect">
            <a:avLst/>
          </a:prstGeom>
          <a:noFill/>
        </p:spPr>
        <p:txBody>
          <a:bodyPr wrap="square" rtlCol="0" anchor="ctr">
            <a:noAutofit/>
          </a:bodyPr>
          <a:lstStyle/>
          <a:p>
            <a:pPr marL="285750" lvl="0" indent="-285750">
              <a:lnSpc>
                <a:spcPts val="2260"/>
              </a:lnSpc>
              <a:buFont typeface="Arial" panose="020B0604020202020204" pitchFamily="34" charset="0"/>
              <a:buChar char="•"/>
              <a:defRPr/>
            </a:pPr>
            <a:r>
              <a:rPr lang="ja-JP" altLang="en-US" sz="1600" b="1" dirty="0">
                <a:solidFill>
                  <a:schemeClr val="accent6">
                    <a:lumMod val="75000"/>
                  </a:schemeClr>
                </a:solidFill>
                <a:latin typeface="游ゴシック" panose="020B0400000000000000" pitchFamily="50" charset="-128"/>
                <a:ea typeface="游ゴシック" panose="020B0400000000000000" pitchFamily="50" charset="-128"/>
              </a:rPr>
              <a:t>オペレータ同様の問診対応</a:t>
            </a:r>
            <a:endParaRPr lang="en-US" altLang="ja-JP" sz="1600" b="1" dirty="0">
              <a:solidFill>
                <a:schemeClr val="accent6">
                  <a:lumMod val="75000"/>
                </a:schemeClr>
              </a:solidFill>
              <a:latin typeface="游ゴシック" panose="020B0400000000000000" pitchFamily="50" charset="-128"/>
              <a:ea typeface="游ゴシック" panose="020B0400000000000000" pitchFamily="50" charset="-128"/>
            </a:endParaRPr>
          </a:p>
          <a:p>
            <a:pPr marL="285750" lvl="0" indent="-285750">
              <a:lnSpc>
                <a:spcPts val="2260"/>
              </a:lnSpc>
              <a:buFont typeface="Arial" panose="020B0604020202020204" pitchFamily="34" charset="0"/>
              <a:buChar char="•"/>
              <a:defRPr/>
            </a:pPr>
            <a:r>
              <a:rPr kumimoji="1" lang="ja-JP" altLang="en-US" sz="1600" b="1" i="0" u="none" strike="noStrike" kern="1200" cap="none" spc="0" normalizeH="0" baseline="0" noProof="0" dirty="0">
                <a:ln>
                  <a:noFill/>
                </a:ln>
                <a:solidFill>
                  <a:schemeClr val="accent6">
                    <a:lumMod val="75000"/>
                  </a:schemeClr>
                </a:solidFill>
                <a:effectLst/>
                <a:uLnTx/>
                <a:uFillTx/>
                <a:latin typeface="游ゴシック" panose="020B0400000000000000" pitchFamily="50" charset="-128"/>
                <a:ea typeface="游ゴシック" panose="020B0400000000000000" pitchFamily="50" charset="-128"/>
                <a:cs typeface="+mn-cs"/>
              </a:rPr>
              <a:t>マルチモーダル対応による知識拡張</a:t>
            </a:r>
            <a:endParaRPr kumimoji="1" lang="en-US" altLang="ja-JP" sz="1600" b="1" i="0" u="none" strike="noStrike" kern="1200" cap="none" spc="0" normalizeH="0" baseline="0" noProof="0" dirty="0">
              <a:ln>
                <a:noFill/>
              </a:ln>
              <a:solidFill>
                <a:schemeClr val="accent6">
                  <a:lumMod val="75000"/>
                </a:schemeClr>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576CF4E3-D11A-2505-EB94-CF50DC47200E}"/>
              </a:ext>
            </a:extLst>
          </p:cNvPr>
          <p:cNvSpPr txBox="1"/>
          <p:nvPr/>
        </p:nvSpPr>
        <p:spPr>
          <a:xfrm>
            <a:off x="8088089" y="5176513"/>
            <a:ext cx="3962399" cy="1206922"/>
          </a:xfrm>
          <a:prstGeom prst="rect">
            <a:avLst/>
          </a:prstGeom>
          <a:noFill/>
        </p:spPr>
        <p:txBody>
          <a:bodyPr wrap="square" rtlCol="0" anchor="ctr">
            <a:noAutofit/>
          </a:bodyPr>
          <a:lstStyle/>
          <a:p>
            <a:pPr marL="285750" lvl="0" indent="-285750">
              <a:lnSpc>
                <a:spcPts val="2260"/>
              </a:lnSpc>
              <a:buFont typeface="Arial" panose="020B0604020202020204" pitchFamily="34" charset="0"/>
              <a:buChar char="•"/>
              <a:defRPr/>
            </a:pPr>
            <a:r>
              <a:rPr lang="ja-JP" altLang="en-US" sz="1600" b="1" dirty="0">
                <a:solidFill>
                  <a:schemeClr val="accent1">
                    <a:lumMod val="75000"/>
                  </a:schemeClr>
                </a:solidFill>
                <a:latin typeface="游ゴシック" panose="020B0400000000000000" pitchFamily="50" charset="-128"/>
                <a:ea typeface="游ゴシック" panose="020B0400000000000000" pitchFamily="50" charset="-128"/>
              </a:rPr>
              <a:t>ナレッジ</a:t>
            </a:r>
            <a:r>
              <a:rPr kumimoji="1" lang="ja-JP" altLang="en-US" sz="1600" b="1" i="0" u="none" strike="noStrike" kern="1200" cap="none" spc="0" normalizeH="0" baseline="0" noProof="0" dirty="0">
                <a:ln>
                  <a:noFill/>
                </a:ln>
                <a:solidFill>
                  <a:schemeClr val="accent1">
                    <a:lumMod val="75000"/>
                  </a:schemeClr>
                </a:solidFill>
                <a:effectLst/>
                <a:uLnTx/>
                <a:uFillTx/>
                <a:latin typeface="游ゴシック" panose="020B0400000000000000" pitchFamily="50" charset="-128"/>
                <a:ea typeface="游ゴシック" panose="020B0400000000000000" pitchFamily="50" charset="-128"/>
                <a:cs typeface="+mn-cs"/>
              </a:rPr>
              <a:t>メンテナンス</a:t>
            </a:r>
            <a:r>
              <a:rPr lang="ja-JP" altLang="en-US" sz="1600" b="1" dirty="0">
                <a:solidFill>
                  <a:schemeClr val="accent1">
                    <a:lumMod val="75000"/>
                  </a:schemeClr>
                </a:solidFill>
                <a:latin typeface="游ゴシック" panose="020B0400000000000000" pitchFamily="50" charset="-128"/>
                <a:ea typeface="游ゴシック" panose="020B0400000000000000" pitchFamily="50" charset="-128"/>
              </a:rPr>
              <a:t>の半自動化</a:t>
            </a:r>
            <a:endParaRPr lang="en-US" altLang="ja-JP" sz="1600" b="1" dirty="0">
              <a:solidFill>
                <a:schemeClr val="accent1">
                  <a:lumMod val="75000"/>
                </a:schemeClr>
              </a:solidFill>
              <a:latin typeface="游ゴシック" panose="020B0400000000000000" pitchFamily="50" charset="-128"/>
              <a:ea typeface="游ゴシック" panose="020B0400000000000000" pitchFamily="50" charset="-128"/>
            </a:endParaRPr>
          </a:p>
          <a:p>
            <a:pPr marL="285750" lvl="0" indent="-285750">
              <a:lnSpc>
                <a:spcPts val="2260"/>
              </a:lnSpc>
              <a:buFont typeface="Arial" panose="020B0604020202020204" pitchFamily="34" charset="0"/>
              <a:buChar char="•"/>
              <a:defRPr/>
            </a:pPr>
            <a:r>
              <a:rPr kumimoji="1" lang="ja-JP" altLang="en-US" sz="1600" b="1" i="0" u="none" strike="noStrike" kern="1200" cap="none" spc="0" normalizeH="0" baseline="0" noProof="0" dirty="0">
                <a:ln>
                  <a:noFill/>
                </a:ln>
                <a:solidFill>
                  <a:schemeClr val="accent1">
                    <a:lumMod val="75000"/>
                  </a:schemeClr>
                </a:solidFill>
                <a:effectLst/>
                <a:uLnTx/>
                <a:uFillTx/>
                <a:latin typeface="游ゴシック" panose="020B0400000000000000" pitchFamily="50" charset="-128"/>
                <a:ea typeface="游ゴシック" panose="020B0400000000000000" pitchFamily="50" charset="-128"/>
                <a:cs typeface="+mn-cs"/>
              </a:rPr>
              <a:t>応対</a:t>
            </a:r>
            <a:r>
              <a:rPr lang="ja-JP" altLang="en-US" sz="1600" b="1" dirty="0">
                <a:solidFill>
                  <a:schemeClr val="accent1">
                    <a:lumMod val="75000"/>
                  </a:schemeClr>
                </a:solidFill>
                <a:latin typeface="游ゴシック" panose="020B0400000000000000" pitchFamily="50" charset="-128"/>
                <a:ea typeface="游ゴシック" panose="020B0400000000000000" pitchFamily="50" charset="-128"/>
              </a:rPr>
              <a:t>ログの利活用（自己学習）</a:t>
            </a:r>
            <a:endParaRPr kumimoji="1" lang="en-US" altLang="ja-JP" sz="1600" b="1" i="0" u="none" strike="noStrike" kern="1200" cap="none" spc="0" normalizeH="0" baseline="0" noProof="0" dirty="0">
              <a:ln>
                <a:noFill/>
              </a:ln>
              <a:solidFill>
                <a:schemeClr val="accent1">
                  <a:lumMod val="75000"/>
                </a:scheme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631320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D240D-EBFA-F36A-DA52-3057AC45545C}"/>
            </a:ext>
          </a:extLst>
        </p:cNvPr>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F3C6E806-9259-47CD-911C-591BB3AB0FC4}"/>
              </a:ext>
            </a:extLst>
          </p:cNvPr>
          <p:cNvSpPr txBox="1"/>
          <p:nvPr/>
        </p:nvSpPr>
        <p:spPr>
          <a:xfrm>
            <a:off x="83114" y="217109"/>
            <a:ext cx="961056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dirty="0">
                <a:solidFill>
                  <a:srgbClr val="616161"/>
                </a:solidFill>
                <a:ea typeface="游ゴシック" panose="020B0400000000000000" pitchFamily="50" charset="-128"/>
              </a:rPr>
              <a:t>Navie</a:t>
            </a:r>
            <a:r>
              <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rPr>
              <a:t>の導入で実現できること</a:t>
            </a:r>
          </a:p>
        </p:txBody>
      </p:sp>
      <p:sp>
        <p:nvSpPr>
          <p:cNvPr id="20" name="テキスト ボックス 19">
            <a:extLst>
              <a:ext uri="{FF2B5EF4-FFF2-40B4-BE49-F238E27FC236}">
                <a16:creationId xmlns:a16="http://schemas.microsoft.com/office/drawing/2014/main" id="{E2EB4F61-2BAC-FC07-50B5-80FDC5ACBD3F}"/>
              </a:ext>
            </a:extLst>
          </p:cNvPr>
          <p:cNvSpPr txBox="1"/>
          <p:nvPr/>
        </p:nvSpPr>
        <p:spPr>
          <a:xfrm>
            <a:off x="83114" y="718153"/>
            <a:ext cx="11382529" cy="377860"/>
          </a:xfrm>
          <a:prstGeom prst="rect">
            <a:avLst/>
          </a:prstGeom>
          <a:noFill/>
        </p:spPr>
        <p:txBody>
          <a:bodyPr wrap="square" rtlCol="0">
            <a:spAutoFit/>
          </a:bodyPr>
          <a:lstStyle/>
          <a:p>
            <a:pPr marL="0" marR="0" lvl="0" indent="0" algn="l" defTabSz="914400" rtl="0" eaLnBrk="1" fontAlgn="auto" latinLnBrk="0" hangingPunct="1">
              <a:lnSpc>
                <a:spcPts val="226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Navie</a:t>
            </a: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は顧客体験を大きく変えます。</a:t>
            </a:r>
          </a:p>
        </p:txBody>
      </p:sp>
      <p:sp>
        <p:nvSpPr>
          <p:cNvPr id="60" name="Shape 2">
            <a:extLst>
              <a:ext uri="{FF2B5EF4-FFF2-40B4-BE49-F238E27FC236}">
                <a16:creationId xmlns:a16="http://schemas.microsoft.com/office/drawing/2014/main" id="{C554539F-D95E-9409-9F25-BE16841AD5C5}"/>
              </a:ext>
            </a:extLst>
          </p:cNvPr>
          <p:cNvSpPr/>
          <p:nvPr/>
        </p:nvSpPr>
        <p:spPr>
          <a:xfrm rot="5400000">
            <a:off x="2109220" y="-133061"/>
            <a:ext cx="2066925" cy="5504317"/>
          </a:xfrm>
          <a:prstGeom prst="roundRect">
            <a:avLst/>
          </a:prstGeom>
          <a:solidFill>
            <a:srgbClr val="ECF9E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9526A163-EE5C-A7CF-384C-B97D366BCDA7}"/>
              </a:ext>
            </a:extLst>
          </p:cNvPr>
          <p:cNvSpPr txBox="1"/>
          <p:nvPr/>
        </p:nvSpPr>
        <p:spPr>
          <a:xfrm>
            <a:off x="1751262" y="2198484"/>
            <a:ext cx="4074940" cy="830997"/>
          </a:xfrm>
          <a:prstGeom prst="rect">
            <a:avLst/>
          </a:prstGeom>
          <a:noFill/>
        </p:spPr>
        <p:txBody>
          <a:bodyPr wrap="square" rtlCol="0">
            <a:spAutoFit/>
          </a:bodyPr>
          <a:lstStyle/>
          <a:p>
            <a:pPr lvl="0">
              <a:defRPr/>
            </a:pPr>
            <a:r>
              <a:rPr lang="ja-JP" altLang="en-US" sz="1600" dirty="0">
                <a:solidFill>
                  <a:prstClr val="black"/>
                </a:solidFill>
              </a:rPr>
              <a:t>顧客の話の流れや背景を理解</a:t>
            </a:r>
            <a:r>
              <a:rPr lang="ja-JP" altLang="en-US" sz="1600">
                <a:solidFill>
                  <a:prstClr val="black"/>
                </a:solidFill>
              </a:rPr>
              <a:t>しながら、一問一答</a:t>
            </a:r>
            <a:r>
              <a:rPr lang="ja-JP" altLang="en-US" sz="1600" dirty="0">
                <a:solidFill>
                  <a:prstClr val="black"/>
                </a:solidFill>
              </a:rPr>
              <a:t>に留まらず、複合的な問合せに対応します。</a:t>
            </a: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9" name="テキスト ボックス 58">
            <a:extLst>
              <a:ext uri="{FF2B5EF4-FFF2-40B4-BE49-F238E27FC236}">
                <a16:creationId xmlns:a16="http://schemas.microsoft.com/office/drawing/2014/main" id="{022B22EB-2245-CD0A-D34B-84BCDF997D27}"/>
              </a:ext>
            </a:extLst>
          </p:cNvPr>
          <p:cNvSpPr txBox="1"/>
          <p:nvPr/>
        </p:nvSpPr>
        <p:spPr>
          <a:xfrm>
            <a:off x="895913" y="1345517"/>
            <a:ext cx="4493538" cy="523220"/>
          </a:xfrm>
          <a:prstGeom prst="rect">
            <a:avLst/>
          </a:prstGeom>
          <a:noFill/>
        </p:spPr>
        <p:txBody>
          <a:bodyPr wrap="none" rtlCol="0">
            <a:spAutoFit/>
          </a:bodyPr>
          <a:lstStyle/>
          <a:p>
            <a:pPr lvl="0">
              <a:defRPr/>
            </a:pPr>
            <a:r>
              <a:rPr lang="ja-JP" altLang="en-US" sz="2800" b="1" dirty="0">
                <a:solidFill>
                  <a:schemeClr val="accent6">
                    <a:lumMod val="75000"/>
                  </a:schemeClr>
                </a:solidFill>
              </a:rPr>
              <a:t>複雑な問い合わせへの対応</a:t>
            </a:r>
            <a:endParaRPr kumimoji="1" lang="ja-JP" altLang="en-US" sz="28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endParaRPr>
          </a:p>
        </p:txBody>
      </p:sp>
      <p:sp>
        <p:nvSpPr>
          <p:cNvPr id="61" name="Shape 2">
            <a:extLst>
              <a:ext uri="{FF2B5EF4-FFF2-40B4-BE49-F238E27FC236}">
                <a16:creationId xmlns:a16="http://schemas.microsoft.com/office/drawing/2014/main" id="{886AAA6A-7FB0-6E88-85E0-CD3314BA1A28}"/>
              </a:ext>
            </a:extLst>
          </p:cNvPr>
          <p:cNvSpPr/>
          <p:nvPr/>
        </p:nvSpPr>
        <p:spPr>
          <a:xfrm rot="5400000">
            <a:off x="7977755" y="-133063"/>
            <a:ext cx="2066924" cy="5504319"/>
          </a:xfrm>
          <a:prstGeom prst="roundRect">
            <a:avLst/>
          </a:prstGeom>
          <a:solidFill>
            <a:srgbClr val="ECF9E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62" name="テキスト ボックス 61">
            <a:extLst>
              <a:ext uri="{FF2B5EF4-FFF2-40B4-BE49-F238E27FC236}">
                <a16:creationId xmlns:a16="http://schemas.microsoft.com/office/drawing/2014/main" id="{941FE22C-6564-0828-BAAF-EBA78DA21BC9}"/>
              </a:ext>
            </a:extLst>
          </p:cNvPr>
          <p:cNvSpPr txBox="1"/>
          <p:nvPr/>
        </p:nvSpPr>
        <p:spPr>
          <a:xfrm>
            <a:off x="7582826" y="2198484"/>
            <a:ext cx="4074940" cy="830997"/>
          </a:xfrm>
          <a:prstGeom prst="rect">
            <a:avLst/>
          </a:prstGeom>
          <a:noFill/>
        </p:spPr>
        <p:txBody>
          <a:bodyPr wrap="square" rtlCol="0">
            <a:spAutoFit/>
          </a:bodyPr>
          <a:lstStyle/>
          <a:p>
            <a:pPr lvl="0">
              <a:defRPr/>
            </a:pPr>
            <a:r>
              <a:rPr lang="ja-JP" altLang="en-US" sz="1600" dirty="0">
                <a:solidFill>
                  <a:prstClr val="black"/>
                </a:solidFill>
              </a:rPr>
              <a:t>問い合わせ内容を理解したうえで、最適な回答案・確認ポイント・次のアクションを即時提案します。</a:t>
            </a: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03444E2B-F961-9910-FB94-A05E302D8130}"/>
              </a:ext>
            </a:extLst>
          </p:cNvPr>
          <p:cNvSpPr txBox="1"/>
          <p:nvPr/>
        </p:nvSpPr>
        <p:spPr>
          <a:xfrm>
            <a:off x="7303055" y="1352428"/>
            <a:ext cx="3397084" cy="523220"/>
          </a:xfrm>
          <a:prstGeom prst="rect">
            <a:avLst/>
          </a:prstGeom>
          <a:noFill/>
        </p:spPr>
        <p:txBody>
          <a:bodyPr wrap="none" rtlCol="0">
            <a:spAutoFit/>
          </a:bodyPr>
          <a:lstStyle/>
          <a:p>
            <a:pPr lvl="0">
              <a:defRPr/>
            </a:pPr>
            <a:r>
              <a:rPr lang="ja-JP" altLang="en-US" sz="2800" b="1" dirty="0">
                <a:solidFill>
                  <a:schemeClr val="accent6">
                    <a:lumMod val="75000"/>
                  </a:schemeClr>
                </a:solidFill>
              </a:rPr>
              <a:t>“考える作業”を支援</a:t>
            </a:r>
            <a:endParaRPr kumimoji="1" lang="ja-JP" altLang="en-US" sz="28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endParaRPr>
          </a:p>
        </p:txBody>
      </p:sp>
      <p:sp>
        <p:nvSpPr>
          <p:cNvPr id="4097" name="Shape 2">
            <a:extLst>
              <a:ext uri="{FF2B5EF4-FFF2-40B4-BE49-F238E27FC236}">
                <a16:creationId xmlns:a16="http://schemas.microsoft.com/office/drawing/2014/main" id="{BE66C412-C8C5-E0AD-734D-C014C3A0EB87}"/>
              </a:ext>
            </a:extLst>
          </p:cNvPr>
          <p:cNvSpPr/>
          <p:nvPr/>
        </p:nvSpPr>
        <p:spPr>
          <a:xfrm rot="5400000">
            <a:off x="2109221" y="2439839"/>
            <a:ext cx="2066923" cy="5504317"/>
          </a:xfrm>
          <a:prstGeom prst="roundRect">
            <a:avLst/>
          </a:prstGeom>
          <a:solidFill>
            <a:srgbClr val="ECF9E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099" name="テキスト ボックス 4098">
            <a:extLst>
              <a:ext uri="{FF2B5EF4-FFF2-40B4-BE49-F238E27FC236}">
                <a16:creationId xmlns:a16="http://schemas.microsoft.com/office/drawing/2014/main" id="{3B991073-3531-BAF2-0698-BEE8C3D1BAB1}"/>
              </a:ext>
            </a:extLst>
          </p:cNvPr>
          <p:cNvSpPr txBox="1"/>
          <p:nvPr/>
        </p:nvSpPr>
        <p:spPr>
          <a:xfrm>
            <a:off x="1751262" y="4774776"/>
            <a:ext cx="4074940" cy="830997"/>
          </a:xfrm>
          <a:prstGeom prst="rect">
            <a:avLst/>
          </a:prstGeom>
          <a:noFill/>
        </p:spPr>
        <p:txBody>
          <a:bodyPr wrap="square" rtlCol="0">
            <a:spAutoFit/>
          </a:bodyPr>
          <a:lstStyle/>
          <a:p>
            <a:pPr lvl="0">
              <a:defRPr/>
            </a:pPr>
            <a:r>
              <a:rPr lang="ja-JP" altLang="en-US" sz="1600" dirty="0">
                <a:solidFill>
                  <a:prstClr val="black"/>
                </a:solidFill>
              </a:rPr>
              <a:t>回答の幅が格段に広く、たらい回しや折り返し対応を防ぎます。顧客体験を向上させます。</a:t>
            </a:r>
            <a:endPar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101" name="テキスト ボックス 4100">
            <a:extLst>
              <a:ext uri="{FF2B5EF4-FFF2-40B4-BE49-F238E27FC236}">
                <a16:creationId xmlns:a16="http://schemas.microsoft.com/office/drawing/2014/main" id="{1BD79C3F-7BED-1C01-7131-10221CDD3E49}"/>
              </a:ext>
            </a:extLst>
          </p:cNvPr>
          <p:cNvSpPr txBox="1"/>
          <p:nvPr/>
        </p:nvSpPr>
        <p:spPr>
          <a:xfrm>
            <a:off x="895913" y="3944164"/>
            <a:ext cx="4493538" cy="523220"/>
          </a:xfrm>
          <a:prstGeom prst="rect">
            <a:avLst/>
          </a:prstGeom>
          <a:noFill/>
        </p:spPr>
        <p:txBody>
          <a:bodyPr wrap="none" rtlCol="0">
            <a:spAutoFit/>
          </a:bodyPr>
          <a:lstStyle/>
          <a:p>
            <a:pPr lvl="0">
              <a:defRPr/>
            </a:pPr>
            <a:r>
              <a:rPr lang="ja-JP" altLang="en-US" sz="2800" b="1" dirty="0">
                <a:solidFill>
                  <a:schemeClr val="accent6">
                    <a:lumMod val="75000"/>
                  </a:schemeClr>
                </a:solidFill>
              </a:rPr>
              <a:t>解決率・一次完結率の向上</a:t>
            </a:r>
            <a:endParaRPr kumimoji="1" lang="ja-JP" altLang="en-US" sz="28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endParaRPr>
          </a:p>
        </p:txBody>
      </p:sp>
      <p:sp>
        <p:nvSpPr>
          <p:cNvPr id="4105" name="Shape 2">
            <a:extLst>
              <a:ext uri="{FF2B5EF4-FFF2-40B4-BE49-F238E27FC236}">
                <a16:creationId xmlns:a16="http://schemas.microsoft.com/office/drawing/2014/main" id="{83C1D1C2-9126-0D6F-B6EB-3126C9ADF8A0}"/>
              </a:ext>
            </a:extLst>
          </p:cNvPr>
          <p:cNvSpPr/>
          <p:nvPr/>
        </p:nvSpPr>
        <p:spPr>
          <a:xfrm rot="5400000">
            <a:off x="7977754" y="2382425"/>
            <a:ext cx="2066923" cy="5504317"/>
          </a:xfrm>
          <a:prstGeom prst="roundRect">
            <a:avLst/>
          </a:prstGeom>
          <a:solidFill>
            <a:srgbClr val="ECF9E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4107" name="テキスト ボックス 4106">
            <a:extLst>
              <a:ext uri="{FF2B5EF4-FFF2-40B4-BE49-F238E27FC236}">
                <a16:creationId xmlns:a16="http://schemas.microsoft.com/office/drawing/2014/main" id="{9E5063E1-9B4D-341E-897E-5119D5911F86}"/>
              </a:ext>
            </a:extLst>
          </p:cNvPr>
          <p:cNvSpPr txBox="1"/>
          <p:nvPr/>
        </p:nvSpPr>
        <p:spPr>
          <a:xfrm>
            <a:off x="7582826" y="4528555"/>
            <a:ext cx="4074940" cy="1077218"/>
          </a:xfrm>
          <a:prstGeom prst="rect">
            <a:avLst/>
          </a:prstGeom>
          <a:noFill/>
        </p:spPr>
        <p:txBody>
          <a:bodyPr wrap="square" rtlCol="0">
            <a:spAutoFit/>
          </a:bodyPr>
          <a:lstStyle/>
          <a:p>
            <a:pPr lvl="0">
              <a:defRPr/>
            </a:pPr>
            <a:r>
              <a:rPr kumimoji="1" lang="ja-JP" altLang="en-US" sz="1600" b="0" i="0" u="none" strike="noStrike" kern="1200" cap="none" spc="0" normalizeH="0" baseline="0" noProof="0" dirty="0">
                <a:ln>
                  <a:noFill/>
                </a:ln>
                <a:solidFill>
                  <a:prstClr val="black"/>
                </a:solidFill>
                <a:effectLst/>
                <a:uLnTx/>
                <a:uFillTx/>
                <a:ea typeface="游ゴシック" panose="020B0400000000000000" pitchFamily="50" charset="-128"/>
                <a:cs typeface="+mn-cs"/>
              </a:rPr>
              <a:t>お客様の状況に合わせて、応対の仕方を変化させることができます。例えば、お客様の緊急度に合わせて回答の長短や判断を変えることができます。</a:t>
            </a:r>
          </a:p>
        </p:txBody>
      </p:sp>
      <p:sp>
        <p:nvSpPr>
          <p:cNvPr id="4108" name="テキスト ボックス 4107">
            <a:extLst>
              <a:ext uri="{FF2B5EF4-FFF2-40B4-BE49-F238E27FC236}">
                <a16:creationId xmlns:a16="http://schemas.microsoft.com/office/drawing/2014/main" id="{F818D9A4-6544-EE01-DBB0-0694C319E311}"/>
              </a:ext>
            </a:extLst>
          </p:cNvPr>
          <p:cNvSpPr txBox="1"/>
          <p:nvPr/>
        </p:nvSpPr>
        <p:spPr>
          <a:xfrm>
            <a:off x="6754828" y="3906903"/>
            <a:ext cx="4493538" cy="523220"/>
          </a:xfrm>
          <a:prstGeom prst="rect">
            <a:avLst/>
          </a:prstGeom>
          <a:noFill/>
        </p:spPr>
        <p:txBody>
          <a:bodyPr wrap="none" rtlCol="0">
            <a:spAutoFit/>
          </a:bodyPr>
          <a:lstStyle/>
          <a:p>
            <a:pPr lvl="0">
              <a:defRPr/>
            </a:pPr>
            <a:r>
              <a:rPr kumimoji="1" lang="ja-JP" altLang="en-US" sz="28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rPr>
              <a:t>ペルソナ毎に応対を変える</a:t>
            </a:r>
          </a:p>
        </p:txBody>
      </p:sp>
      <p:sp>
        <p:nvSpPr>
          <p:cNvPr id="4110" name="Shape 2">
            <a:extLst>
              <a:ext uri="{FF2B5EF4-FFF2-40B4-BE49-F238E27FC236}">
                <a16:creationId xmlns:a16="http://schemas.microsoft.com/office/drawing/2014/main" id="{5B4772AE-164D-1475-2ABD-D568876A74FA}"/>
              </a:ext>
            </a:extLst>
          </p:cNvPr>
          <p:cNvSpPr/>
          <p:nvPr/>
        </p:nvSpPr>
        <p:spPr>
          <a:xfrm>
            <a:off x="4316446" y="3173470"/>
            <a:ext cx="1457932" cy="378565"/>
          </a:xfrm>
          <a:prstGeom prst="roundRect">
            <a:avLst>
              <a:gd name="adj" fmla="val 40817"/>
            </a:avLst>
          </a:prstGeom>
          <a:solidFill>
            <a:schemeClr val="accent6">
              <a:lumMod val="75000"/>
            </a:scheme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white"/>
                </a:solidFill>
                <a:ea typeface="游ゴシック" panose="020B0400000000000000" pitchFamily="50" charset="-128"/>
              </a:rPr>
              <a:t>CX</a:t>
            </a:r>
            <a:r>
              <a:rPr kumimoji="1" lang="ja-JP" altLang="en-US" sz="1800" b="0" i="0" u="none" strike="noStrike" kern="1200" cap="none" spc="0" normalizeH="0" baseline="0" noProof="0" dirty="0">
                <a:ln>
                  <a:noFill/>
                </a:ln>
                <a:solidFill>
                  <a:prstClr val="white"/>
                </a:solidFill>
                <a:effectLst/>
                <a:uLnTx/>
                <a:uFillTx/>
                <a:ea typeface="游ゴシック" panose="020B0400000000000000" pitchFamily="50" charset="-128"/>
                <a:cs typeface="+mn-cs"/>
              </a:rPr>
              <a:t>向上</a:t>
            </a:r>
          </a:p>
        </p:txBody>
      </p:sp>
      <p:sp>
        <p:nvSpPr>
          <p:cNvPr id="4111" name="Shape 2">
            <a:extLst>
              <a:ext uri="{FF2B5EF4-FFF2-40B4-BE49-F238E27FC236}">
                <a16:creationId xmlns:a16="http://schemas.microsoft.com/office/drawing/2014/main" id="{2E03AA09-7956-1969-2173-98596B857E30}"/>
              </a:ext>
            </a:extLst>
          </p:cNvPr>
          <p:cNvSpPr/>
          <p:nvPr/>
        </p:nvSpPr>
        <p:spPr>
          <a:xfrm>
            <a:off x="10188410" y="3165945"/>
            <a:ext cx="1457932" cy="378565"/>
          </a:xfrm>
          <a:prstGeom prst="roundRect">
            <a:avLst>
              <a:gd name="adj" fmla="val 40817"/>
            </a:avLst>
          </a:prstGeom>
          <a:solidFill>
            <a:schemeClr val="accent6">
              <a:lumMod val="75000"/>
            </a:schemeClr>
          </a:solidFill>
          <a:ln/>
        </p:spPr>
        <p:txBody>
          <a:bodyPr/>
          <a:lstStyle/>
          <a:p>
            <a:pPr lvl="0" algn="ctr">
              <a:defRPr/>
            </a:pPr>
            <a:r>
              <a:rPr lang="en-US" altLang="ja-JP" dirty="0">
                <a:solidFill>
                  <a:prstClr val="white"/>
                </a:solidFill>
              </a:rPr>
              <a:t>CX</a:t>
            </a:r>
            <a:r>
              <a:rPr lang="ja-JP" altLang="en-US" dirty="0">
                <a:solidFill>
                  <a:prstClr val="white"/>
                </a:solidFill>
              </a:rPr>
              <a:t>向上</a:t>
            </a:r>
          </a:p>
        </p:txBody>
      </p:sp>
      <p:sp>
        <p:nvSpPr>
          <p:cNvPr id="4112" name="Shape 2">
            <a:extLst>
              <a:ext uri="{FF2B5EF4-FFF2-40B4-BE49-F238E27FC236}">
                <a16:creationId xmlns:a16="http://schemas.microsoft.com/office/drawing/2014/main" id="{B2B04CE1-BC12-3997-75EB-425149D7AB3A}"/>
              </a:ext>
            </a:extLst>
          </p:cNvPr>
          <p:cNvSpPr/>
          <p:nvPr/>
        </p:nvSpPr>
        <p:spPr>
          <a:xfrm>
            <a:off x="10149460" y="5670780"/>
            <a:ext cx="1457932" cy="378565"/>
          </a:xfrm>
          <a:prstGeom prst="roundRect">
            <a:avLst>
              <a:gd name="adj" fmla="val 40817"/>
            </a:avLst>
          </a:prstGeom>
          <a:solidFill>
            <a:schemeClr val="accent6">
              <a:lumMod val="75000"/>
            </a:schemeClr>
          </a:solidFill>
          <a:ln/>
        </p:spPr>
        <p:txBody>
          <a:bodyPr/>
          <a:lstStyle/>
          <a:p>
            <a:pPr lvl="0" algn="ctr">
              <a:defRPr/>
            </a:pPr>
            <a:r>
              <a:rPr lang="en-US" altLang="ja-JP" dirty="0">
                <a:solidFill>
                  <a:prstClr val="white"/>
                </a:solidFill>
              </a:rPr>
              <a:t>CX</a:t>
            </a:r>
            <a:r>
              <a:rPr lang="ja-JP" altLang="en-US" dirty="0">
                <a:solidFill>
                  <a:prstClr val="white"/>
                </a:solidFill>
              </a:rPr>
              <a:t>向上</a:t>
            </a:r>
          </a:p>
        </p:txBody>
      </p:sp>
      <p:sp>
        <p:nvSpPr>
          <p:cNvPr id="4113" name="Shape 2">
            <a:extLst>
              <a:ext uri="{FF2B5EF4-FFF2-40B4-BE49-F238E27FC236}">
                <a16:creationId xmlns:a16="http://schemas.microsoft.com/office/drawing/2014/main" id="{B2DDD061-2FA6-A9A4-26D3-78F19C114039}"/>
              </a:ext>
            </a:extLst>
          </p:cNvPr>
          <p:cNvSpPr/>
          <p:nvPr/>
        </p:nvSpPr>
        <p:spPr>
          <a:xfrm>
            <a:off x="4316446" y="5697337"/>
            <a:ext cx="1457932" cy="378565"/>
          </a:xfrm>
          <a:prstGeom prst="roundRect">
            <a:avLst>
              <a:gd name="adj" fmla="val 40817"/>
            </a:avLst>
          </a:prstGeom>
          <a:solidFill>
            <a:schemeClr val="accent6">
              <a:lumMod val="75000"/>
            </a:scheme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ea typeface="游ゴシック" panose="020B0400000000000000" pitchFamily="50" charset="-128"/>
                <a:cs typeface="+mn-cs"/>
              </a:rPr>
              <a:t>コスト削減</a:t>
            </a:r>
          </a:p>
        </p:txBody>
      </p:sp>
      <p:pic>
        <p:nvPicPr>
          <p:cNvPr id="12" name="図 11">
            <a:extLst>
              <a:ext uri="{FF2B5EF4-FFF2-40B4-BE49-F238E27FC236}">
                <a16:creationId xmlns:a16="http://schemas.microsoft.com/office/drawing/2014/main" id="{86B4143D-A06F-0030-4931-4EE39DBB40E0}"/>
              </a:ext>
            </a:extLst>
          </p:cNvPr>
          <p:cNvPicPr>
            <a:picLocks noChangeAspect="1"/>
          </p:cNvPicPr>
          <p:nvPr/>
        </p:nvPicPr>
        <p:blipFill>
          <a:blip r:embed="rId3">
            <a:duotone>
              <a:schemeClr val="accent1">
                <a:shade val="45000"/>
                <a:satMod val="135000"/>
              </a:schemeClr>
              <a:prstClr val="white"/>
            </a:duotone>
          </a:blip>
          <a:srcRect l="10972" t="18259" r="35197" b="39506"/>
          <a:stretch>
            <a:fillRect/>
          </a:stretch>
        </p:blipFill>
        <p:spPr>
          <a:xfrm>
            <a:off x="502567" y="2151054"/>
            <a:ext cx="1180056" cy="925856"/>
          </a:xfrm>
          <a:prstGeom prst="rect">
            <a:avLst/>
          </a:prstGeom>
        </p:spPr>
      </p:pic>
      <p:pic>
        <p:nvPicPr>
          <p:cNvPr id="16" name="図 15">
            <a:extLst>
              <a:ext uri="{FF2B5EF4-FFF2-40B4-BE49-F238E27FC236}">
                <a16:creationId xmlns:a16="http://schemas.microsoft.com/office/drawing/2014/main" id="{E52B660F-03E4-9531-EC9E-34BD6058C269}"/>
              </a:ext>
            </a:extLst>
          </p:cNvPr>
          <p:cNvPicPr>
            <a:picLocks noChangeAspect="1"/>
          </p:cNvPicPr>
          <p:nvPr/>
        </p:nvPicPr>
        <p:blipFill>
          <a:blip r:embed="rId4">
            <a:duotone>
              <a:schemeClr val="accent1">
                <a:shade val="45000"/>
                <a:satMod val="135000"/>
              </a:schemeClr>
              <a:prstClr val="white"/>
            </a:duotone>
          </a:blip>
          <a:srcRect l="13551" t="18259" r="13660" b="36737"/>
          <a:stretch>
            <a:fillRect/>
          </a:stretch>
        </p:blipFill>
        <p:spPr>
          <a:xfrm>
            <a:off x="6402117" y="2262752"/>
            <a:ext cx="1086323" cy="671631"/>
          </a:xfrm>
          <a:prstGeom prst="rect">
            <a:avLst/>
          </a:prstGeom>
        </p:spPr>
      </p:pic>
      <p:pic>
        <p:nvPicPr>
          <p:cNvPr id="18" name="図 17">
            <a:extLst>
              <a:ext uri="{FF2B5EF4-FFF2-40B4-BE49-F238E27FC236}">
                <a16:creationId xmlns:a16="http://schemas.microsoft.com/office/drawing/2014/main" id="{E9322081-7116-22B5-F4F7-9D5AFFDBBC33}"/>
              </a:ext>
            </a:extLst>
          </p:cNvPr>
          <p:cNvPicPr>
            <a:picLocks noChangeAspect="1"/>
          </p:cNvPicPr>
          <p:nvPr/>
        </p:nvPicPr>
        <p:blipFill>
          <a:blip r:embed="rId5">
            <a:duotone>
              <a:schemeClr val="accent1">
                <a:shade val="45000"/>
                <a:satMod val="135000"/>
              </a:schemeClr>
              <a:prstClr val="white"/>
            </a:duotone>
          </a:blip>
          <a:srcRect l="15883" t="16555" r="18595" b="39412"/>
          <a:stretch>
            <a:fillRect/>
          </a:stretch>
        </p:blipFill>
        <p:spPr>
          <a:xfrm>
            <a:off x="607402" y="4789925"/>
            <a:ext cx="1075221" cy="722558"/>
          </a:xfrm>
          <a:prstGeom prst="rect">
            <a:avLst/>
          </a:prstGeom>
        </p:spPr>
      </p:pic>
      <p:pic>
        <p:nvPicPr>
          <p:cNvPr id="21" name="図 20">
            <a:extLst>
              <a:ext uri="{FF2B5EF4-FFF2-40B4-BE49-F238E27FC236}">
                <a16:creationId xmlns:a16="http://schemas.microsoft.com/office/drawing/2014/main" id="{0444B478-8315-8427-4318-6173DF8C2109}"/>
              </a:ext>
            </a:extLst>
          </p:cNvPr>
          <p:cNvPicPr>
            <a:picLocks noChangeAspect="1"/>
          </p:cNvPicPr>
          <p:nvPr/>
        </p:nvPicPr>
        <p:blipFill>
          <a:blip r:embed="rId6">
            <a:duotone>
              <a:schemeClr val="accent1">
                <a:shade val="45000"/>
                <a:satMod val="135000"/>
              </a:schemeClr>
              <a:prstClr val="white"/>
            </a:duotone>
          </a:blip>
          <a:srcRect l="7387" t="16555" r="6862" b="41635"/>
          <a:stretch>
            <a:fillRect/>
          </a:stretch>
        </p:blipFill>
        <p:spPr>
          <a:xfrm>
            <a:off x="6259057" y="4774776"/>
            <a:ext cx="1374333" cy="670077"/>
          </a:xfrm>
          <a:prstGeom prst="rect">
            <a:avLst/>
          </a:prstGeom>
        </p:spPr>
      </p:pic>
    </p:spTree>
    <p:extLst>
      <p:ext uri="{BB962C8B-B14F-4D97-AF65-F5344CB8AC3E}">
        <p14:creationId xmlns:p14="http://schemas.microsoft.com/office/powerpoint/2010/main" val="3715419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699C9-81D4-0677-7BAB-5CF90052AD22}"/>
            </a:ext>
          </a:extLst>
        </p:cNvPr>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A1FFA7AF-0B40-CCF5-68C7-A93AA4DA5519}"/>
              </a:ext>
            </a:extLst>
          </p:cNvPr>
          <p:cNvSpPr txBox="1"/>
          <p:nvPr/>
        </p:nvSpPr>
        <p:spPr>
          <a:xfrm>
            <a:off x="83114" y="199179"/>
            <a:ext cx="9610567" cy="461665"/>
          </a:xfrm>
          <a:prstGeom prst="rect">
            <a:avLst/>
          </a:prstGeom>
          <a:noFill/>
        </p:spPr>
        <p:txBody>
          <a:bodyPr wrap="square">
            <a:spAutoFit/>
          </a:bodyPr>
          <a:lstStyle/>
          <a:p>
            <a:pPr lvl="0">
              <a:defRPr/>
            </a:pPr>
            <a:r>
              <a:rPr lang="en-US" altLang="ja-JP" sz="2400" b="1" spc="200" dirty="0">
                <a:solidFill>
                  <a:srgbClr val="616161"/>
                </a:solidFill>
                <a:latin typeface="游ゴシック" panose="020B0400000000000000" pitchFamily="50" charset="-128"/>
              </a:rPr>
              <a:t>Navie</a:t>
            </a:r>
            <a:r>
              <a:rPr lang="ja-JP" altLang="en-US" sz="2400" b="1" spc="200" dirty="0">
                <a:solidFill>
                  <a:srgbClr val="616161"/>
                </a:solidFill>
                <a:latin typeface="游ゴシック" panose="020B0400000000000000" pitchFamily="50" charset="-128"/>
              </a:rPr>
              <a:t>の特徴</a:t>
            </a:r>
          </a:p>
        </p:txBody>
      </p:sp>
      <p:sp>
        <p:nvSpPr>
          <p:cNvPr id="19" name="テキスト ボックス 18">
            <a:extLst>
              <a:ext uri="{FF2B5EF4-FFF2-40B4-BE49-F238E27FC236}">
                <a16:creationId xmlns:a16="http://schemas.microsoft.com/office/drawing/2014/main" id="{B6E9F7F9-8005-D226-19C1-F2A969D241BB}"/>
              </a:ext>
            </a:extLst>
          </p:cNvPr>
          <p:cNvSpPr txBox="1"/>
          <p:nvPr/>
        </p:nvSpPr>
        <p:spPr>
          <a:xfrm>
            <a:off x="47254" y="725976"/>
            <a:ext cx="12108886" cy="584775"/>
          </a:xfrm>
          <a:prstGeom prst="rect">
            <a:avLst/>
          </a:prstGeom>
          <a:noFill/>
        </p:spPr>
        <p:txBody>
          <a:bodyPr wrap="square" rtlCol="0">
            <a:spAutoFit/>
          </a:bodyPr>
          <a:lstStyle/>
          <a:p>
            <a:pPr lvl="0">
              <a:defRPr/>
            </a:pPr>
            <a:r>
              <a:rPr lang="ja-JP" altLang="en-US" sz="1600" dirty="0">
                <a:latin typeface="+mj-ea"/>
              </a:rPr>
              <a:t>話しながら問題を解決する</a:t>
            </a:r>
            <a:r>
              <a:rPr lang="en-US" altLang="ja-JP" sz="1600" dirty="0">
                <a:latin typeface="+mj-ea"/>
              </a:rPr>
              <a:t>AI</a:t>
            </a:r>
            <a:r>
              <a:rPr lang="ja-JP" altLang="en-US" sz="1600" dirty="0">
                <a:latin typeface="+mj-ea"/>
              </a:rPr>
              <a:t>エージェントです。</a:t>
            </a:r>
            <a:r>
              <a:rPr lang="ja-JP" altLang="en-US" sz="1600" dirty="0">
                <a:latin typeface="游ゴシック" panose="020B0400000000000000" pitchFamily="50" charset="-128"/>
              </a:rPr>
              <a:t> 「電話しなくて済む</a:t>
            </a:r>
            <a:r>
              <a:rPr lang="en-US" altLang="ja-JP" sz="1600" dirty="0">
                <a:latin typeface="游ゴシック" panose="020B0400000000000000" pitchFamily="50" charset="-128"/>
              </a:rPr>
              <a:t>AI</a:t>
            </a:r>
            <a:r>
              <a:rPr lang="ja-JP" altLang="en-US" sz="1600" dirty="0">
                <a:latin typeface="游ゴシック" panose="020B0400000000000000" pitchFamily="50" charset="-128"/>
              </a:rPr>
              <a:t>」をコンセプトに、回答精度だけではなく利用しやすい</a:t>
            </a:r>
            <a:r>
              <a:rPr lang="en-US" altLang="ja-JP" sz="1600" dirty="0">
                <a:latin typeface="游ゴシック" panose="020B0400000000000000" pitchFamily="50" charset="-128"/>
              </a:rPr>
              <a:t>UI</a:t>
            </a:r>
            <a:r>
              <a:rPr lang="ja-JP" altLang="en-US" sz="1600" dirty="0">
                <a:latin typeface="游ゴシック" panose="020B0400000000000000" pitchFamily="50" charset="-128"/>
              </a:rPr>
              <a:t>も意識しています。</a:t>
            </a:r>
            <a:endParaRPr lang="ja-JP" altLang="en-US" sz="1600" dirty="0">
              <a:latin typeface="+mj-ea"/>
            </a:endParaRPr>
          </a:p>
        </p:txBody>
      </p:sp>
      <p:sp>
        <p:nvSpPr>
          <p:cNvPr id="34" name="角丸四角形 3">
            <a:extLst>
              <a:ext uri="{FF2B5EF4-FFF2-40B4-BE49-F238E27FC236}">
                <a16:creationId xmlns:a16="http://schemas.microsoft.com/office/drawing/2014/main" id="{1E10C2DC-F19B-DE75-DCC6-5DF6A61ED96C}"/>
              </a:ext>
            </a:extLst>
          </p:cNvPr>
          <p:cNvSpPr/>
          <p:nvPr/>
        </p:nvSpPr>
        <p:spPr>
          <a:xfrm>
            <a:off x="582277" y="1676848"/>
            <a:ext cx="5234866" cy="2130827"/>
          </a:xfrm>
          <a:prstGeom prst="roundRect">
            <a:avLst>
              <a:gd name="adj" fmla="val 11244"/>
            </a:avLst>
          </a:prstGeom>
          <a:solidFill>
            <a:srgbClr val="EAFAE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35" name="角丸四角形 3">
            <a:extLst>
              <a:ext uri="{FF2B5EF4-FFF2-40B4-BE49-F238E27FC236}">
                <a16:creationId xmlns:a16="http://schemas.microsoft.com/office/drawing/2014/main" id="{32D4D899-F11F-FE20-1C05-4AA0190B8DC2}"/>
              </a:ext>
            </a:extLst>
          </p:cNvPr>
          <p:cNvSpPr/>
          <p:nvPr/>
        </p:nvSpPr>
        <p:spPr>
          <a:xfrm>
            <a:off x="582277" y="1410074"/>
            <a:ext cx="1142285" cy="467061"/>
          </a:xfrm>
          <a:prstGeom prst="roundRect">
            <a:avLst>
              <a:gd name="adj" fmla="val 50000"/>
            </a:avLst>
          </a:prstGeom>
          <a:gradFill flip="none" rotWithShape="1">
            <a:gsLst>
              <a:gs pos="0">
                <a:srgbClr val="21C1A6">
                  <a:shade val="30000"/>
                  <a:satMod val="115000"/>
                </a:srgbClr>
              </a:gs>
              <a:gs pos="50000">
                <a:srgbClr val="21C1A6">
                  <a:shade val="67500"/>
                  <a:satMod val="115000"/>
                </a:srgbClr>
              </a:gs>
              <a:gs pos="100000">
                <a:srgbClr val="21C1A6">
                  <a:shade val="100000"/>
                  <a:satMod val="115000"/>
                </a:srgbClr>
              </a:gs>
            </a:gsLst>
            <a:path path="circle">
              <a:fillToRect l="50000" t="50000" r="50000" b="50000"/>
            </a:path>
            <a:tileRect/>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ea typeface="游ゴシック" panose="020B0400000000000000" pitchFamily="50" charset="-128"/>
                <a:cs typeface="+mn-cs"/>
              </a:rPr>
              <a:t>Point 1</a:t>
            </a:r>
            <a:endParaRPr kumimoji="1" lang="ja-JP" altLang="en-US" sz="1400" b="1"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37" name="Text 21">
            <a:extLst>
              <a:ext uri="{FF2B5EF4-FFF2-40B4-BE49-F238E27FC236}">
                <a16:creationId xmlns:a16="http://schemas.microsoft.com/office/drawing/2014/main" id="{BE70EDDF-6D3A-B75B-481C-28A063FF73A1}"/>
              </a:ext>
            </a:extLst>
          </p:cNvPr>
          <p:cNvSpPr/>
          <p:nvPr/>
        </p:nvSpPr>
        <p:spPr>
          <a:xfrm>
            <a:off x="674255" y="1965367"/>
            <a:ext cx="5102794" cy="396000"/>
          </a:xfrm>
          <a:prstGeom prst="rect">
            <a:avLst/>
          </a:prstGeom>
          <a:noFill/>
          <a:ln/>
        </p:spPr>
        <p:txBody>
          <a:bodyPr wrap="square" rtlCol="0" anchor="ctr"/>
          <a:lstStyle/>
          <a:p>
            <a:pPr lvl="0" algn="ctr">
              <a:defRPr/>
            </a:pPr>
            <a:r>
              <a:rPr lang="ja-JP" altLang="en-US" b="1" dirty="0">
                <a:solidFill>
                  <a:srgbClr val="23ADBF"/>
                </a:solidFill>
              </a:rPr>
              <a:t>話しながら理解する問診型</a:t>
            </a:r>
            <a:r>
              <a:rPr lang="en-US" altLang="ja-JP" b="1" dirty="0">
                <a:solidFill>
                  <a:srgbClr val="23ADBF"/>
                </a:solidFill>
              </a:rPr>
              <a:t>AI</a:t>
            </a:r>
            <a:r>
              <a:rPr lang="ja-JP" altLang="en-US" b="1" dirty="0">
                <a:solidFill>
                  <a:srgbClr val="23ADBF"/>
                </a:solidFill>
              </a:rPr>
              <a:t>エージェント</a:t>
            </a:r>
            <a:endParaRPr kumimoji="1" lang="ja-JP" altLang="en-US" b="1" i="0" u="none" strike="noStrike" kern="1200" cap="none" spc="0" normalizeH="0" baseline="0" noProof="0" dirty="0">
              <a:ln>
                <a:noFill/>
              </a:ln>
              <a:solidFill>
                <a:srgbClr val="23ADBF"/>
              </a:solidFill>
              <a:effectLst/>
              <a:uLnTx/>
              <a:uFillTx/>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E9F17ADA-E5D6-B901-D7B7-477DC1B797A3}"/>
              </a:ext>
            </a:extLst>
          </p:cNvPr>
          <p:cNvPicPr>
            <a:picLocks noChangeAspect="1"/>
          </p:cNvPicPr>
          <p:nvPr/>
        </p:nvPicPr>
        <p:blipFill>
          <a:blip r:embed="rId3">
            <a:duotone>
              <a:schemeClr val="accent1">
                <a:shade val="45000"/>
                <a:satMod val="135000"/>
              </a:schemeClr>
              <a:prstClr val="white"/>
            </a:duotone>
          </a:blip>
          <a:srcRect l="11830" t="13726" r="14052" b="39218"/>
          <a:stretch>
            <a:fillRect/>
          </a:stretch>
        </p:blipFill>
        <p:spPr>
          <a:xfrm>
            <a:off x="843147" y="2494594"/>
            <a:ext cx="1459345" cy="926522"/>
          </a:xfrm>
          <a:prstGeom prst="rect">
            <a:avLst/>
          </a:prstGeom>
        </p:spPr>
      </p:pic>
      <p:sp>
        <p:nvSpPr>
          <p:cNvPr id="38" name="テキスト ボックス 37">
            <a:extLst>
              <a:ext uri="{FF2B5EF4-FFF2-40B4-BE49-F238E27FC236}">
                <a16:creationId xmlns:a16="http://schemas.microsoft.com/office/drawing/2014/main" id="{FE204CBF-02C3-7443-7134-BC36D72779CE}"/>
              </a:ext>
            </a:extLst>
          </p:cNvPr>
          <p:cNvSpPr txBox="1"/>
          <p:nvPr/>
        </p:nvSpPr>
        <p:spPr>
          <a:xfrm>
            <a:off x="2453828" y="2682452"/>
            <a:ext cx="3211979" cy="738664"/>
          </a:xfrm>
          <a:prstGeom prst="rect">
            <a:avLst/>
          </a:prstGeom>
          <a:noFill/>
        </p:spPr>
        <p:txBody>
          <a:bodyPr wrap="square" rtlCol="0">
            <a:spAutoFit/>
          </a:bodyPr>
          <a:lstStyle/>
          <a:p>
            <a:pPr lvl="0">
              <a:defRPr/>
            </a:pPr>
            <a:r>
              <a:rPr lang="ja-JP" altLang="en-US" sz="1400" dirty="0">
                <a:solidFill>
                  <a:schemeClr val="tx1">
                    <a:lumMod val="75000"/>
                    <a:lumOff val="25000"/>
                  </a:schemeClr>
                </a:solidFill>
              </a:rPr>
              <a:t>お客様の入力をそのまま答えにせず、必要な情報を自然に聞き出しながら、状況に合った解決へ導きます。</a:t>
            </a:r>
            <a:endParaRPr kumimoji="1" lang="ja-JP" altLang="en-US" sz="1400" b="0" i="0" u="none" strike="noStrike" kern="1200" cap="none" spc="0" normalizeH="0" baseline="0" noProof="0" dirty="0">
              <a:ln>
                <a:noFill/>
              </a:ln>
              <a:solidFill>
                <a:schemeClr val="tx1">
                  <a:lumMod val="75000"/>
                  <a:lumOff val="25000"/>
                </a:schemeClr>
              </a:solidFill>
              <a:effectLst/>
              <a:uLnTx/>
              <a:uFillTx/>
              <a:ea typeface="游ゴシック" panose="020B0400000000000000" pitchFamily="50" charset="-128"/>
              <a:cs typeface="+mn-cs"/>
            </a:endParaRPr>
          </a:p>
        </p:txBody>
      </p:sp>
      <p:sp>
        <p:nvSpPr>
          <p:cNvPr id="39" name="角丸四角形 3">
            <a:extLst>
              <a:ext uri="{FF2B5EF4-FFF2-40B4-BE49-F238E27FC236}">
                <a16:creationId xmlns:a16="http://schemas.microsoft.com/office/drawing/2014/main" id="{6E638836-026C-7786-1B7E-102B38258151}"/>
              </a:ext>
            </a:extLst>
          </p:cNvPr>
          <p:cNvSpPr/>
          <p:nvPr/>
        </p:nvSpPr>
        <p:spPr>
          <a:xfrm>
            <a:off x="6261769" y="1631322"/>
            <a:ext cx="5234866" cy="2130827"/>
          </a:xfrm>
          <a:prstGeom prst="roundRect">
            <a:avLst>
              <a:gd name="adj" fmla="val 11244"/>
            </a:avLst>
          </a:prstGeom>
          <a:solidFill>
            <a:srgbClr val="EAFAE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40" name="角丸四角形 3">
            <a:extLst>
              <a:ext uri="{FF2B5EF4-FFF2-40B4-BE49-F238E27FC236}">
                <a16:creationId xmlns:a16="http://schemas.microsoft.com/office/drawing/2014/main" id="{00CDD4EB-D44F-5AB6-6934-A31366C6DD39}"/>
              </a:ext>
            </a:extLst>
          </p:cNvPr>
          <p:cNvSpPr/>
          <p:nvPr/>
        </p:nvSpPr>
        <p:spPr>
          <a:xfrm>
            <a:off x="6261769" y="1364548"/>
            <a:ext cx="1142285" cy="467061"/>
          </a:xfrm>
          <a:prstGeom prst="roundRect">
            <a:avLst>
              <a:gd name="adj" fmla="val 50000"/>
            </a:avLst>
          </a:prstGeom>
          <a:gradFill flip="none" rotWithShape="1">
            <a:gsLst>
              <a:gs pos="0">
                <a:srgbClr val="21C1A6">
                  <a:shade val="30000"/>
                  <a:satMod val="115000"/>
                </a:srgbClr>
              </a:gs>
              <a:gs pos="50000">
                <a:srgbClr val="21C1A6">
                  <a:shade val="67500"/>
                  <a:satMod val="115000"/>
                </a:srgbClr>
              </a:gs>
              <a:gs pos="100000">
                <a:srgbClr val="21C1A6">
                  <a:shade val="100000"/>
                  <a:satMod val="115000"/>
                </a:srgbClr>
              </a:gs>
            </a:gsLst>
            <a:path path="circle">
              <a:fillToRect l="50000" t="50000" r="50000" b="50000"/>
            </a:path>
            <a:tileRect/>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ea typeface="游ゴシック" panose="020B0400000000000000" pitchFamily="50" charset="-128"/>
                <a:cs typeface="+mn-cs"/>
              </a:rPr>
              <a:t>Point 2</a:t>
            </a:r>
            <a:endParaRPr kumimoji="1" lang="ja-JP" altLang="en-US" sz="1400" b="1"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41" name="Text 21">
            <a:extLst>
              <a:ext uri="{FF2B5EF4-FFF2-40B4-BE49-F238E27FC236}">
                <a16:creationId xmlns:a16="http://schemas.microsoft.com/office/drawing/2014/main" id="{D4C72BBC-FF82-C5A3-AFDD-3B65861FC71D}"/>
              </a:ext>
            </a:extLst>
          </p:cNvPr>
          <p:cNvSpPr/>
          <p:nvPr/>
        </p:nvSpPr>
        <p:spPr>
          <a:xfrm>
            <a:off x="6353747" y="1919841"/>
            <a:ext cx="5102794" cy="396000"/>
          </a:xfrm>
          <a:prstGeom prst="rect">
            <a:avLst/>
          </a:prstGeom>
          <a:noFill/>
          <a:ln/>
        </p:spPr>
        <p:txBody>
          <a:bodyPr wrap="square" rtlCol="0" anchor="ctr"/>
          <a:lstStyle/>
          <a:p>
            <a:pPr lvl="0" algn="ctr">
              <a:defRPr/>
            </a:pPr>
            <a:r>
              <a:rPr lang="ja-JP" altLang="en-US" b="1" dirty="0">
                <a:solidFill>
                  <a:srgbClr val="23ADBF"/>
                </a:solidFill>
              </a:rPr>
              <a:t>電話と同じ“安心感”を</a:t>
            </a:r>
            <a:r>
              <a:rPr lang="en-US" altLang="ja-JP" b="1" dirty="0">
                <a:solidFill>
                  <a:srgbClr val="23ADBF"/>
                </a:solidFill>
              </a:rPr>
              <a:t>WEB</a:t>
            </a:r>
            <a:r>
              <a:rPr lang="ja-JP" altLang="en-US" b="1" dirty="0">
                <a:solidFill>
                  <a:srgbClr val="23ADBF"/>
                </a:solidFill>
              </a:rPr>
              <a:t>で再現</a:t>
            </a:r>
          </a:p>
        </p:txBody>
      </p:sp>
      <p:sp>
        <p:nvSpPr>
          <p:cNvPr id="43" name="テキスト ボックス 42">
            <a:extLst>
              <a:ext uri="{FF2B5EF4-FFF2-40B4-BE49-F238E27FC236}">
                <a16:creationId xmlns:a16="http://schemas.microsoft.com/office/drawing/2014/main" id="{FC34BBB9-97DC-F626-1C07-080607798153}"/>
              </a:ext>
            </a:extLst>
          </p:cNvPr>
          <p:cNvSpPr txBox="1"/>
          <p:nvPr/>
        </p:nvSpPr>
        <p:spPr>
          <a:xfrm>
            <a:off x="7913929" y="2626397"/>
            <a:ext cx="3430141" cy="738664"/>
          </a:xfrm>
          <a:prstGeom prst="rect">
            <a:avLst/>
          </a:prstGeom>
          <a:noFill/>
        </p:spPr>
        <p:txBody>
          <a:bodyPr wrap="square" rtlCol="0">
            <a:spAutoFit/>
          </a:bodyPr>
          <a:lstStyle/>
          <a:p>
            <a:pPr lvl="0">
              <a:defRPr/>
            </a:pPr>
            <a:r>
              <a:rPr lang="ja-JP" altLang="en-US" sz="1400" dirty="0">
                <a:solidFill>
                  <a:schemeClr val="tx1">
                    <a:lumMod val="75000"/>
                    <a:lumOff val="25000"/>
                  </a:schemeClr>
                </a:solidFill>
              </a:rPr>
              <a:t>過去履歴や利用状況をもとに応対内容や表現を変え、「ちゃんと分かってくれている」と感じられる体験を提供します。</a:t>
            </a:r>
            <a:endParaRPr kumimoji="1" lang="ja-JP" altLang="en-US" sz="1400" b="0" i="0" u="none" strike="noStrike" kern="1200" cap="none" spc="0" normalizeH="0" baseline="0" noProof="0" dirty="0">
              <a:ln>
                <a:noFill/>
              </a:ln>
              <a:solidFill>
                <a:schemeClr val="tx1">
                  <a:lumMod val="75000"/>
                  <a:lumOff val="25000"/>
                </a:schemeClr>
              </a:solidFill>
              <a:effectLst/>
              <a:uLnTx/>
              <a:uFillTx/>
              <a:ea typeface="游ゴシック" panose="020B0400000000000000" pitchFamily="50" charset="-128"/>
              <a:cs typeface="+mn-cs"/>
            </a:endParaRPr>
          </a:p>
        </p:txBody>
      </p:sp>
      <p:pic>
        <p:nvPicPr>
          <p:cNvPr id="15" name="図 14">
            <a:extLst>
              <a:ext uri="{FF2B5EF4-FFF2-40B4-BE49-F238E27FC236}">
                <a16:creationId xmlns:a16="http://schemas.microsoft.com/office/drawing/2014/main" id="{7FEDB090-7B3D-378B-3C49-32E7C5F4A0D2}"/>
              </a:ext>
            </a:extLst>
          </p:cNvPr>
          <p:cNvPicPr>
            <a:picLocks noChangeAspect="1"/>
          </p:cNvPicPr>
          <p:nvPr/>
        </p:nvPicPr>
        <p:blipFill>
          <a:blip r:embed="rId4">
            <a:duotone>
              <a:schemeClr val="accent1">
                <a:shade val="45000"/>
                <a:satMod val="135000"/>
              </a:schemeClr>
              <a:prstClr val="white"/>
            </a:duotone>
          </a:blip>
          <a:srcRect l="24640" t="14659" r="17190" b="41401"/>
          <a:stretch>
            <a:fillRect/>
          </a:stretch>
        </p:blipFill>
        <p:spPr>
          <a:xfrm>
            <a:off x="6633726" y="2559194"/>
            <a:ext cx="1127638" cy="851785"/>
          </a:xfrm>
          <a:prstGeom prst="rect">
            <a:avLst/>
          </a:prstGeom>
        </p:spPr>
      </p:pic>
      <p:sp>
        <p:nvSpPr>
          <p:cNvPr id="44" name="角丸四角形 3">
            <a:extLst>
              <a:ext uri="{FF2B5EF4-FFF2-40B4-BE49-F238E27FC236}">
                <a16:creationId xmlns:a16="http://schemas.microsoft.com/office/drawing/2014/main" id="{8F1B381B-68EC-9D14-332C-80BC1F2803BF}"/>
              </a:ext>
            </a:extLst>
          </p:cNvPr>
          <p:cNvSpPr/>
          <p:nvPr/>
        </p:nvSpPr>
        <p:spPr>
          <a:xfrm>
            <a:off x="582277" y="4269737"/>
            <a:ext cx="5234866" cy="2130827"/>
          </a:xfrm>
          <a:prstGeom prst="roundRect">
            <a:avLst>
              <a:gd name="adj" fmla="val 11244"/>
            </a:avLst>
          </a:prstGeom>
          <a:solidFill>
            <a:srgbClr val="EAFAE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45" name="角丸四角形 3">
            <a:extLst>
              <a:ext uri="{FF2B5EF4-FFF2-40B4-BE49-F238E27FC236}">
                <a16:creationId xmlns:a16="http://schemas.microsoft.com/office/drawing/2014/main" id="{93318DD9-9F8A-1D96-41EB-86384AD989C8}"/>
              </a:ext>
            </a:extLst>
          </p:cNvPr>
          <p:cNvSpPr/>
          <p:nvPr/>
        </p:nvSpPr>
        <p:spPr>
          <a:xfrm>
            <a:off x="582277" y="4002963"/>
            <a:ext cx="1142285" cy="467061"/>
          </a:xfrm>
          <a:prstGeom prst="roundRect">
            <a:avLst>
              <a:gd name="adj" fmla="val 50000"/>
            </a:avLst>
          </a:prstGeom>
          <a:gradFill flip="none" rotWithShape="1">
            <a:gsLst>
              <a:gs pos="0">
                <a:srgbClr val="21C1A6">
                  <a:shade val="30000"/>
                  <a:satMod val="115000"/>
                </a:srgbClr>
              </a:gs>
              <a:gs pos="50000">
                <a:srgbClr val="21C1A6">
                  <a:shade val="67500"/>
                  <a:satMod val="115000"/>
                </a:srgbClr>
              </a:gs>
              <a:gs pos="100000">
                <a:srgbClr val="21C1A6">
                  <a:shade val="100000"/>
                  <a:satMod val="115000"/>
                </a:srgbClr>
              </a:gs>
            </a:gsLst>
            <a:path path="circle">
              <a:fillToRect l="50000" t="50000" r="50000" b="50000"/>
            </a:path>
            <a:tileRect/>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ea typeface="游ゴシック" panose="020B0400000000000000" pitchFamily="50" charset="-128"/>
                <a:cs typeface="+mn-cs"/>
              </a:rPr>
              <a:t>Point </a:t>
            </a:r>
            <a:r>
              <a:rPr lang="en-US" altLang="ja-JP" sz="1400" b="1" dirty="0">
                <a:solidFill>
                  <a:prstClr val="white"/>
                </a:solidFill>
                <a:ea typeface="游ゴシック" panose="020B0400000000000000" pitchFamily="50" charset="-128"/>
              </a:rPr>
              <a:t>3</a:t>
            </a:r>
            <a:endParaRPr kumimoji="1" lang="ja-JP" altLang="en-US" sz="1400" b="1"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46" name="Text 21">
            <a:extLst>
              <a:ext uri="{FF2B5EF4-FFF2-40B4-BE49-F238E27FC236}">
                <a16:creationId xmlns:a16="http://schemas.microsoft.com/office/drawing/2014/main" id="{F861F8A0-31EC-21D9-7234-72F1903A8497}"/>
              </a:ext>
            </a:extLst>
          </p:cNvPr>
          <p:cNvSpPr/>
          <p:nvPr/>
        </p:nvSpPr>
        <p:spPr>
          <a:xfrm>
            <a:off x="674255" y="4558256"/>
            <a:ext cx="5102794" cy="396000"/>
          </a:xfrm>
          <a:prstGeom prst="rect">
            <a:avLst/>
          </a:prstGeom>
          <a:noFill/>
          <a:ln/>
        </p:spPr>
        <p:txBody>
          <a:bodyPr wrap="square" rtlCol="0" anchor="ctr"/>
          <a:lstStyle/>
          <a:p>
            <a:pPr lvl="0" algn="ctr">
              <a:defRPr/>
            </a:pPr>
            <a:r>
              <a:rPr lang="en-US" altLang="ja-JP" b="1" dirty="0">
                <a:solidFill>
                  <a:srgbClr val="23ADBF"/>
                </a:solidFill>
              </a:rPr>
              <a:t>FAQ</a:t>
            </a:r>
            <a:r>
              <a:rPr lang="ja-JP" altLang="en-US" b="1" dirty="0">
                <a:solidFill>
                  <a:srgbClr val="23ADBF"/>
                </a:solidFill>
              </a:rPr>
              <a:t>に依存しない、運用しやすい</a:t>
            </a:r>
            <a:r>
              <a:rPr lang="en-US" altLang="ja-JP" b="1" dirty="0">
                <a:solidFill>
                  <a:srgbClr val="23ADBF"/>
                </a:solidFill>
              </a:rPr>
              <a:t>SaaS</a:t>
            </a:r>
            <a:r>
              <a:rPr lang="ja-JP" altLang="en-US" b="1" dirty="0">
                <a:solidFill>
                  <a:srgbClr val="23ADBF"/>
                </a:solidFill>
              </a:rPr>
              <a:t>設計</a:t>
            </a:r>
          </a:p>
        </p:txBody>
      </p:sp>
      <p:sp>
        <p:nvSpPr>
          <p:cNvPr id="48" name="テキスト ボックス 47">
            <a:extLst>
              <a:ext uri="{FF2B5EF4-FFF2-40B4-BE49-F238E27FC236}">
                <a16:creationId xmlns:a16="http://schemas.microsoft.com/office/drawing/2014/main" id="{DCCFE6CD-82B1-34D0-14DF-7C7F89F9B38B}"/>
              </a:ext>
            </a:extLst>
          </p:cNvPr>
          <p:cNvSpPr txBox="1"/>
          <p:nvPr/>
        </p:nvSpPr>
        <p:spPr>
          <a:xfrm>
            <a:off x="2453828" y="5275341"/>
            <a:ext cx="3211979" cy="738664"/>
          </a:xfrm>
          <a:prstGeom prst="rect">
            <a:avLst/>
          </a:prstGeom>
          <a:noFill/>
        </p:spPr>
        <p:txBody>
          <a:bodyPr wrap="square" rtlCol="0">
            <a:spAutoFit/>
          </a:bodyPr>
          <a:lstStyle/>
          <a:p>
            <a:pPr lvl="0">
              <a:defRPr/>
            </a:pPr>
            <a:r>
              <a:rPr lang="ja-JP" altLang="en-US" sz="1400" dirty="0">
                <a:solidFill>
                  <a:schemeClr val="tx1">
                    <a:lumMod val="75000"/>
                    <a:lumOff val="25000"/>
                  </a:schemeClr>
                </a:solidFill>
              </a:rPr>
              <a:t>大量の事前</a:t>
            </a:r>
            <a:r>
              <a:rPr lang="en-US" altLang="ja-JP" sz="1400" dirty="0">
                <a:solidFill>
                  <a:schemeClr val="tx1">
                    <a:lumMod val="75000"/>
                    <a:lumOff val="25000"/>
                  </a:schemeClr>
                </a:solidFill>
              </a:rPr>
              <a:t>FAQ</a:t>
            </a:r>
            <a:r>
              <a:rPr lang="ja-JP" altLang="en-US" sz="1400" dirty="0">
                <a:solidFill>
                  <a:schemeClr val="tx1">
                    <a:lumMod val="75000"/>
                    <a:lumOff val="25000"/>
                  </a:schemeClr>
                </a:solidFill>
              </a:rPr>
              <a:t>整備は不要。既存資料や業務情報を活用しながら、導入後も少ない運用負荷で改善できます。</a:t>
            </a:r>
            <a:endParaRPr kumimoji="1" lang="ja-JP" altLang="en-US" sz="1400" b="0" i="0" u="none" strike="noStrike" kern="1200" cap="none" spc="0" normalizeH="0" baseline="0" noProof="0" dirty="0">
              <a:ln>
                <a:noFill/>
              </a:ln>
              <a:solidFill>
                <a:schemeClr val="tx1">
                  <a:lumMod val="75000"/>
                  <a:lumOff val="25000"/>
                </a:schemeClr>
              </a:solidFill>
              <a:effectLst/>
              <a:uLnTx/>
              <a:uFillTx/>
              <a:ea typeface="游ゴシック" panose="020B0400000000000000" pitchFamily="50" charset="-128"/>
              <a:cs typeface="+mn-cs"/>
            </a:endParaRPr>
          </a:p>
        </p:txBody>
      </p:sp>
      <p:pic>
        <p:nvPicPr>
          <p:cNvPr id="50" name="図 49">
            <a:extLst>
              <a:ext uri="{FF2B5EF4-FFF2-40B4-BE49-F238E27FC236}">
                <a16:creationId xmlns:a16="http://schemas.microsoft.com/office/drawing/2014/main" id="{069A20A2-1E70-B9D3-721F-374CC8E6B2B3}"/>
              </a:ext>
            </a:extLst>
          </p:cNvPr>
          <p:cNvPicPr>
            <a:picLocks noChangeAspect="1"/>
          </p:cNvPicPr>
          <p:nvPr/>
        </p:nvPicPr>
        <p:blipFill>
          <a:blip r:embed="rId5">
            <a:duotone>
              <a:schemeClr val="accent1">
                <a:shade val="45000"/>
                <a:satMod val="135000"/>
              </a:schemeClr>
              <a:prstClr val="white"/>
            </a:duotone>
          </a:blip>
          <a:srcRect l="13098" t="27684" r="7979" b="43555"/>
          <a:stretch>
            <a:fillRect/>
          </a:stretch>
        </p:blipFill>
        <p:spPr>
          <a:xfrm>
            <a:off x="805312" y="5403737"/>
            <a:ext cx="1535013" cy="559402"/>
          </a:xfrm>
          <a:prstGeom prst="rect">
            <a:avLst/>
          </a:prstGeom>
        </p:spPr>
      </p:pic>
      <p:sp>
        <p:nvSpPr>
          <p:cNvPr id="51" name="角丸四角形 3">
            <a:extLst>
              <a:ext uri="{FF2B5EF4-FFF2-40B4-BE49-F238E27FC236}">
                <a16:creationId xmlns:a16="http://schemas.microsoft.com/office/drawing/2014/main" id="{9DF3CD7B-655C-5B0C-9917-E0C7AA23F758}"/>
              </a:ext>
            </a:extLst>
          </p:cNvPr>
          <p:cNvSpPr/>
          <p:nvPr/>
        </p:nvSpPr>
        <p:spPr>
          <a:xfrm>
            <a:off x="6299604" y="4259923"/>
            <a:ext cx="5234866" cy="2130827"/>
          </a:xfrm>
          <a:prstGeom prst="roundRect">
            <a:avLst>
              <a:gd name="adj" fmla="val 11244"/>
            </a:avLst>
          </a:prstGeom>
          <a:solidFill>
            <a:srgbClr val="EAFAE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52" name="角丸四角形 3">
            <a:extLst>
              <a:ext uri="{FF2B5EF4-FFF2-40B4-BE49-F238E27FC236}">
                <a16:creationId xmlns:a16="http://schemas.microsoft.com/office/drawing/2014/main" id="{5C9C31BB-F003-E2A9-B84C-1D481A558718}"/>
              </a:ext>
            </a:extLst>
          </p:cNvPr>
          <p:cNvSpPr/>
          <p:nvPr/>
        </p:nvSpPr>
        <p:spPr>
          <a:xfrm>
            <a:off x="6299604" y="3993149"/>
            <a:ext cx="1142285" cy="467061"/>
          </a:xfrm>
          <a:prstGeom prst="roundRect">
            <a:avLst>
              <a:gd name="adj" fmla="val 50000"/>
            </a:avLst>
          </a:prstGeom>
          <a:gradFill flip="none" rotWithShape="1">
            <a:gsLst>
              <a:gs pos="0">
                <a:srgbClr val="21C1A6">
                  <a:shade val="30000"/>
                  <a:satMod val="115000"/>
                </a:srgbClr>
              </a:gs>
              <a:gs pos="50000">
                <a:srgbClr val="21C1A6">
                  <a:shade val="67500"/>
                  <a:satMod val="115000"/>
                </a:srgbClr>
              </a:gs>
              <a:gs pos="100000">
                <a:srgbClr val="21C1A6">
                  <a:shade val="100000"/>
                  <a:satMod val="115000"/>
                </a:srgbClr>
              </a:gs>
            </a:gsLst>
            <a:path path="circle">
              <a:fillToRect l="50000" t="50000" r="50000" b="50000"/>
            </a:path>
            <a:tileRect/>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ea typeface="游ゴシック" panose="020B0400000000000000" pitchFamily="50" charset="-128"/>
                <a:cs typeface="+mn-cs"/>
              </a:rPr>
              <a:t>Point 4</a:t>
            </a:r>
            <a:endParaRPr kumimoji="1" lang="ja-JP" altLang="en-US" sz="1400" b="1"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53" name="Text 21">
            <a:extLst>
              <a:ext uri="{FF2B5EF4-FFF2-40B4-BE49-F238E27FC236}">
                <a16:creationId xmlns:a16="http://schemas.microsoft.com/office/drawing/2014/main" id="{1AA8379E-52F2-B8FC-2907-A6108D849CF9}"/>
              </a:ext>
            </a:extLst>
          </p:cNvPr>
          <p:cNvSpPr/>
          <p:nvPr/>
        </p:nvSpPr>
        <p:spPr>
          <a:xfrm>
            <a:off x="6391582" y="4548442"/>
            <a:ext cx="5102794" cy="396000"/>
          </a:xfrm>
          <a:prstGeom prst="rect">
            <a:avLst/>
          </a:prstGeom>
          <a:noFill/>
          <a:ln/>
        </p:spPr>
        <p:txBody>
          <a:bodyPr wrap="square" rtlCol="0" anchor="ctr"/>
          <a:lstStyle/>
          <a:p>
            <a:pPr lvl="0" algn="ctr">
              <a:defRPr/>
            </a:pPr>
            <a:r>
              <a:rPr lang="ja-JP" altLang="en-US" b="1" dirty="0">
                <a:solidFill>
                  <a:srgbClr val="23ADBF"/>
                </a:solidFill>
              </a:rPr>
              <a:t>業務システムとつながり、実務で使える</a:t>
            </a:r>
            <a:r>
              <a:rPr lang="en-US" altLang="ja-JP" b="1" dirty="0">
                <a:solidFill>
                  <a:srgbClr val="23ADBF"/>
                </a:solidFill>
              </a:rPr>
              <a:t>AI</a:t>
            </a:r>
          </a:p>
        </p:txBody>
      </p:sp>
      <p:sp>
        <p:nvSpPr>
          <p:cNvPr id="54" name="テキスト ボックス 53">
            <a:extLst>
              <a:ext uri="{FF2B5EF4-FFF2-40B4-BE49-F238E27FC236}">
                <a16:creationId xmlns:a16="http://schemas.microsoft.com/office/drawing/2014/main" id="{1E80A382-DBEB-9A8A-88FF-13BD903DD6EA}"/>
              </a:ext>
            </a:extLst>
          </p:cNvPr>
          <p:cNvSpPr txBox="1"/>
          <p:nvPr/>
        </p:nvSpPr>
        <p:spPr>
          <a:xfrm>
            <a:off x="8171155" y="5265527"/>
            <a:ext cx="3211979" cy="738664"/>
          </a:xfrm>
          <a:prstGeom prst="rect">
            <a:avLst/>
          </a:prstGeom>
          <a:noFill/>
        </p:spPr>
        <p:txBody>
          <a:bodyPr wrap="square" rtlCol="0">
            <a:spAutoFit/>
          </a:bodyPr>
          <a:lstStyle/>
          <a:p>
            <a:pPr lvl="0">
              <a:defRPr/>
            </a:pPr>
            <a:r>
              <a:rPr lang="en-US" altLang="ja-JP" sz="1400" dirty="0">
                <a:solidFill>
                  <a:schemeClr val="tx1">
                    <a:lumMod val="75000"/>
                    <a:lumOff val="25000"/>
                  </a:schemeClr>
                </a:solidFill>
              </a:rPr>
              <a:t>CRM</a:t>
            </a:r>
            <a:r>
              <a:rPr lang="ja-JP" altLang="en-US" sz="1400" dirty="0">
                <a:solidFill>
                  <a:schemeClr val="tx1">
                    <a:lumMod val="75000"/>
                    <a:lumOff val="25000"/>
                  </a:schemeClr>
                </a:solidFill>
              </a:rPr>
              <a:t>や社内システムと連携し、単なる案内ではなく「パーソナライズ対応をするエージェント」を実現します。</a:t>
            </a:r>
            <a:endParaRPr lang="en-US" altLang="ja-JP" sz="1400" dirty="0">
              <a:solidFill>
                <a:schemeClr val="tx1">
                  <a:lumMod val="75000"/>
                  <a:lumOff val="25000"/>
                </a:schemeClr>
              </a:solidFill>
            </a:endParaRPr>
          </a:p>
        </p:txBody>
      </p:sp>
      <p:pic>
        <p:nvPicPr>
          <p:cNvPr id="26" name="図 25">
            <a:extLst>
              <a:ext uri="{FF2B5EF4-FFF2-40B4-BE49-F238E27FC236}">
                <a16:creationId xmlns:a16="http://schemas.microsoft.com/office/drawing/2014/main" id="{16BD7F3B-8C73-E737-02ED-502BEA79BA30}"/>
              </a:ext>
            </a:extLst>
          </p:cNvPr>
          <p:cNvPicPr>
            <a:picLocks noChangeAspect="1"/>
          </p:cNvPicPr>
          <p:nvPr/>
        </p:nvPicPr>
        <p:blipFill>
          <a:blip r:embed="rId6">
            <a:duotone>
              <a:schemeClr val="accent1">
                <a:shade val="45000"/>
                <a:satMod val="135000"/>
              </a:schemeClr>
              <a:prstClr val="white"/>
            </a:duotone>
          </a:blip>
          <a:srcRect l="11569" t="23750" r="9216" b="41402"/>
          <a:stretch>
            <a:fillRect/>
          </a:stretch>
        </p:blipFill>
        <p:spPr>
          <a:xfrm>
            <a:off x="6529848" y="5275341"/>
            <a:ext cx="1489971" cy="655463"/>
          </a:xfrm>
          <a:prstGeom prst="rect">
            <a:avLst/>
          </a:prstGeom>
        </p:spPr>
      </p:pic>
      <p:sp>
        <p:nvSpPr>
          <p:cNvPr id="2" name="テキスト ボックス 1">
            <a:extLst>
              <a:ext uri="{FF2B5EF4-FFF2-40B4-BE49-F238E27FC236}">
                <a16:creationId xmlns:a16="http://schemas.microsoft.com/office/drawing/2014/main" id="{EEF35850-8749-CC4A-E487-ED9E858CD269}"/>
              </a:ext>
            </a:extLst>
          </p:cNvPr>
          <p:cNvSpPr txBox="1"/>
          <p:nvPr/>
        </p:nvSpPr>
        <p:spPr>
          <a:xfrm>
            <a:off x="8023009" y="4853856"/>
            <a:ext cx="3211979" cy="246221"/>
          </a:xfrm>
          <a:prstGeom prst="rect">
            <a:avLst/>
          </a:prstGeom>
          <a:noFill/>
        </p:spPr>
        <p:txBody>
          <a:bodyPr wrap="square" rtlCol="0">
            <a:spAutoFit/>
          </a:bodyPr>
          <a:lstStyle/>
          <a:p>
            <a:pPr lvl="0" algn="r">
              <a:defRPr/>
            </a:pPr>
            <a:r>
              <a:rPr lang="en-US" altLang="ja-JP" sz="1000" dirty="0">
                <a:solidFill>
                  <a:schemeClr val="tx1">
                    <a:lumMod val="75000"/>
                    <a:lumOff val="25000"/>
                  </a:schemeClr>
                </a:solidFill>
              </a:rPr>
              <a:t>※</a:t>
            </a:r>
            <a:r>
              <a:rPr lang="ja-JP" altLang="en-US" sz="1000" dirty="0">
                <a:solidFill>
                  <a:schemeClr val="tx1">
                    <a:lumMod val="75000"/>
                    <a:lumOff val="25000"/>
                  </a:schemeClr>
                </a:solidFill>
              </a:rPr>
              <a:t>個別対応</a:t>
            </a:r>
            <a:endParaRPr lang="en-US" altLang="ja-JP" sz="1000" dirty="0">
              <a:solidFill>
                <a:schemeClr val="tx1">
                  <a:lumMod val="75000"/>
                  <a:lumOff val="25000"/>
                </a:schemeClr>
              </a:solidFill>
            </a:endParaRPr>
          </a:p>
        </p:txBody>
      </p:sp>
    </p:spTree>
    <p:extLst>
      <p:ext uri="{BB962C8B-B14F-4D97-AF65-F5344CB8AC3E}">
        <p14:creationId xmlns:p14="http://schemas.microsoft.com/office/powerpoint/2010/main" val="2515000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C6D58-A615-BD96-7127-0E4F6E0EE2BE}"/>
            </a:ext>
          </a:extLst>
        </p:cNvPr>
        <p:cNvGrpSpPr/>
        <p:nvPr/>
      </p:nvGrpSpPr>
      <p:grpSpPr>
        <a:xfrm>
          <a:off x="0" y="0"/>
          <a:ext cx="0" cy="0"/>
          <a:chOff x="0" y="0"/>
          <a:chExt cx="0" cy="0"/>
        </a:xfrm>
      </p:grpSpPr>
      <p:sp>
        <p:nvSpPr>
          <p:cNvPr id="34" name="四角形: 角を丸くする 33">
            <a:extLst>
              <a:ext uri="{FF2B5EF4-FFF2-40B4-BE49-F238E27FC236}">
                <a16:creationId xmlns:a16="http://schemas.microsoft.com/office/drawing/2014/main" id="{D6FF45AE-DC2E-A763-F150-AC5C3C4648F0}"/>
              </a:ext>
            </a:extLst>
          </p:cNvPr>
          <p:cNvSpPr/>
          <p:nvPr/>
        </p:nvSpPr>
        <p:spPr>
          <a:xfrm>
            <a:off x="118973" y="3024892"/>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36" name="四角形: 角を丸くする 35">
            <a:extLst>
              <a:ext uri="{FF2B5EF4-FFF2-40B4-BE49-F238E27FC236}">
                <a16:creationId xmlns:a16="http://schemas.microsoft.com/office/drawing/2014/main" id="{69B7E116-E65B-3F68-C7AC-44B55F295343}"/>
              </a:ext>
            </a:extLst>
          </p:cNvPr>
          <p:cNvSpPr/>
          <p:nvPr/>
        </p:nvSpPr>
        <p:spPr>
          <a:xfrm>
            <a:off x="6170839" y="3024892"/>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38" name="四角形: 角を丸くする 37">
            <a:extLst>
              <a:ext uri="{FF2B5EF4-FFF2-40B4-BE49-F238E27FC236}">
                <a16:creationId xmlns:a16="http://schemas.microsoft.com/office/drawing/2014/main" id="{5CEA642C-E893-70BF-91E1-2A89A140D0F8}"/>
              </a:ext>
            </a:extLst>
          </p:cNvPr>
          <p:cNvSpPr/>
          <p:nvPr/>
        </p:nvSpPr>
        <p:spPr>
          <a:xfrm>
            <a:off x="118973" y="4773030"/>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40" name="四角形: 角を丸くする 39">
            <a:extLst>
              <a:ext uri="{FF2B5EF4-FFF2-40B4-BE49-F238E27FC236}">
                <a16:creationId xmlns:a16="http://schemas.microsoft.com/office/drawing/2014/main" id="{127BCC3F-A633-F1CF-5EAF-944B706CE7C6}"/>
              </a:ext>
            </a:extLst>
          </p:cNvPr>
          <p:cNvSpPr/>
          <p:nvPr/>
        </p:nvSpPr>
        <p:spPr>
          <a:xfrm>
            <a:off x="6170839" y="4773030"/>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29" name="四角形: 角を丸くする 28">
            <a:extLst>
              <a:ext uri="{FF2B5EF4-FFF2-40B4-BE49-F238E27FC236}">
                <a16:creationId xmlns:a16="http://schemas.microsoft.com/office/drawing/2014/main" id="{ECA98CE7-BF59-3E10-3CEC-FC1F51665DDD}"/>
              </a:ext>
            </a:extLst>
          </p:cNvPr>
          <p:cNvSpPr/>
          <p:nvPr/>
        </p:nvSpPr>
        <p:spPr>
          <a:xfrm>
            <a:off x="118973" y="1295804"/>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ea typeface="游ゴシック" panose="020B0400000000000000" pitchFamily="50" charset="-128"/>
              <a:cs typeface="+mn-cs"/>
            </a:endParaRPr>
          </a:p>
        </p:txBody>
      </p:sp>
      <p:sp>
        <p:nvSpPr>
          <p:cNvPr id="30" name="四角形: 角を丸くする 29">
            <a:extLst>
              <a:ext uri="{FF2B5EF4-FFF2-40B4-BE49-F238E27FC236}">
                <a16:creationId xmlns:a16="http://schemas.microsoft.com/office/drawing/2014/main" id="{B4B79331-9DC5-6645-76F6-A37C60F9B6F5}"/>
              </a:ext>
            </a:extLst>
          </p:cNvPr>
          <p:cNvSpPr/>
          <p:nvPr/>
        </p:nvSpPr>
        <p:spPr>
          <a:xfrm>
            <a:off x="6158813" y="1295804"/>
            <a:ext cx="5802085" cy="1577375"/>
          </a:xfrm>
          <a:prstGeom prst="roundRect">
            <a:avLst>
              <a:gd name="adj" fmla="val 8644"/>
            </a:avLst>
          </a:prstGeom>
          <a:solidFill>
            <a:schemeClr val="bg1"/>
          </a:solidFill>
          <a:ln>
            <a:solidFill>
              <a:schemeClr val="bg1">
                <a:lumMod val="85000"/>
              </a:schemeClr>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3A0653CE-F7F1-6003-343E-08EDC3D42C3C}"/>
              </a:ext>
            </a:extLst>
          </p:cNvPr>
          <p:cNvSpPr txBox="1"/>
          <p:nvPr/>
        </p:nvSpPr>
        <p:spPr>
          <a:xfrm>
            <a:off x="63843" y="2360014"/>
            <a:ext cx="1745241" cy="415498"/>
          </a:xfrm>
          <a:prstGeom prst="rect">
            <a:avLst/>
          </a:prstGeom>
          <a:noFill/>
        </p:spPr>
        <p:txBody>
          <a:bodyPr wrap="square" rtlCol="0">
            <a:spAutoFit/>
          </a:bodyPr>
          <a:lstStyle/>
          <a:p>
            <a:pPr lvl="0" algn="ctr">
              <a:defRPr/>
            </a:pPr>
            <a:r>
              <a:rPr lang="ja-JP" altLang="en-US" sz="1050" dirty="0">
                <a:solidFill>
                  <a:srgbClr val="616161"/>
                </a:solidFill>
              </a:rPr>
              <a:t>製造メーカー　</a:t>
            </a:r>
            <a:endParaRPr lang="en-US" altLang="ja-JP" sz="1050" dirty="0">
              <a:solidFill>
                <a:srgbClr val="616161"/>
              </a:solidFill>
            </a:endParaRPr>
          </a:p>
          <a:p>
            <a:pPr lvl="0" algn="ctr">
              <a:defRPr/>
            </a:pPr>
            <a:r>
              <a:rPr lang="en-US" altLang="ja-JP" sz="1050" dirty="0">
                <a:solidFill>
                  <a:srgbClr val="616161"/>
                </a:solidFill>
              </a:rPr>
              <a:t>CC</a:t>
            </a:r>
            <a:r>
              <a:rPr lang="ja-JP" altLang="en-US" sz="1050" dirty="0">
                <a:solidFill>
                  <a:srgbClr val="616161"/>
                </a:solidFill>
              </a:rPr>
              <a:t>責任者様</a:t>
            </a:r>
            <a:endPar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A6181345-62F0-820D-9856-5F9D0F9DF254}"/>
              </a:ext>
            </a:extLst>
          </p:cNvPr>
          <p:cNvSpPr txBox="1"/>
          <p:nvPr/>
        </p:nvSpPr>
        <p:spPr>
          <a:xfrm>
            <a:off x="63843" y="4132623"/>
            <a:ext cx="1745241" cy="415498"/>
          </a:xfrm>
          <a:prstGeom prst="rect">
            <a:avLst/>
          </a:prstGeom>
          <a:noFill/>
        </p:spPr>
        <p:txBody>
          <a:bodyPr wrap="square" rtlCol="0">
            <a:spAutoFit/>
          </a:bodyPr>
          <a:lstStyle/>
          <a:p>
            <a:pPr lvl="0" algn="ctr">
              <a:defRPr/>
            </a:pPr>
            <a:r>
              <a:rPr lang="ja-JP" altLang="en-US" sz="1050" dirty="0">
                <a:solidFill>
                  <a:srgbClr val="616161"/>
                </a:solidFill>
              </a:rPr>
              <a:t>システム提供会社　</a:t>
            </a:r>
            <a:endParaRPr lang="en-US" altLang="ja-JP" sz="1050" dirty="0">
              <a:solidFill>
                <a:srgbClr val="616161"/>
              </a:solidFill>
            </a:endParaRPr>
          </a:p>
          <a:p>
            <a:pPr lvl="0" algn="ctr">
              <a:defRPr/>
            </a:pPr>
            <a:r>
              <a:rPr lang="en-US" altLang="ja-JP" sz="1050" dirty="0">
                <a:solidFill>
                  <a:srgbClr val="616161"/>
                </a:solidFill>
              </a:rPr>
              <a:t>CC</a:t>
            </a:r>
            <a:r>
              <a:rPr lang="ja-JP" altLang="en-US" sz="1050" dirty="0">
                <a:solidFill>
                  <a:srgbClr val="616161"/>
                </a:solidFill>
              </a:rPr>
              <a:t>管理者様</a:t>
            </a:r>
            <a:endPar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45" name="テキスト ボックス 44">
            <a:extLst>
              <a:ext uri="{FF2B5EF4-FFF2-40B4-BE49-F238E27FC236}">
                <a16:creationId xmlns:a16="http://schemas.microsoft.com/office/drawing/2014/main" id="{C26ADEA4-0E4B-4F21-7588-164B3C3709AB}"/>
              </a:ext>
            </a:extLst>
          </p:cNvPr>
          <p:cNvSpPr txBox="1"/>
          <p:nvPr/>
        </p:nvSpPr>
        <p:spPr>
          <a:xfrm>
            <a:off x="63843" y="5861122"/>
            <a:ext cx="1745241" cy="415498"/>
          </a:xfrm>
          <a:prstGeom prst="rect">
            <a:avLst/>
          </a:prstGeom>
          <a:noFill/>
        </p:spPr>
        <p:txBody>
          <a:bodyPr wrap="square" rtlCol="0">
            <a:spAutoFit/>
          </a:bodyPr>
          <a:lstStyle/>
          <a:p>
            <a:pPr lvl="0" algn="ctr">
              <a:defRPr/>
            </a:pPr>
            <a:r>
              <a:rPr lang="en-US" altLang="ja-JP" sz="1050" dirty="0">
                <a:solidFill>
                  <a:srgbClr val="616161"/>
                </a:solidFill>
              </a:rPr>
              <a:t>CC</a:t>
            </a:r>
            <a:r>
              <a:rPr lang="ja-JP" altLang="en-US" sz="1050" dirty="0">
                <a:solidFill>
                  <a:srgbClr val="616161"/>
                </a:solidFill>
              </a:rPr>
              <a:t>コンサル　</a:t>
            </a:r>
            <a:endParaRPr lang="en-US" altLang="ja-JP" sz="1050" dirty="0">
              <a:solidFill>
                <a:srgbClr val="616161"/>
              </a:solidFill>
            </a:endParaRPr>
          </a:p>
          <a:p>
            <a:pPr lvl="0" algn="ctr">
              <a:defRPr/>
            </a:pPr>
            <a:r>
              <a:rPr lang="ja-JP" altLang="en-US" sz="1050" dirty="0">
                <a:solidFill>
                  <a:srgbClr val="616161"/>
                </a:solidFill>
              </a:rPr>
              <a:t>担当者様</a:t>
            </a:r>
            <a:endPar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BB37753E-FDA2-E053-18EA-C7EEDA22E023}"/>
              </a:ext>
            </a:extLst>
          </p:cNvPr>
          <p:cNvSpPr txBox="1"/>
          <p:nvPr/>
        </p:nvSpPr>
        <p:spPr>
          <a:xfrm>
            <a:off x="6085926" y="2367887"/>
            <a:ext cx="1813681" cy="415498"/>
          </a:xfrm>
          <a:prstGeom prst="rect">
            <a:avLst/>
          </a:prstGeom>
          <a:noFill/>
        </p:spPr>
        <p:txBody>
          <a:bodyPr wrap="square" rtlCol="0">
            <a:spAutoFit/>
          </a:bodyPr>
          <a:lstStyle/>
          <a:p>
            <a:pPr lvl="0" algn="ctr">
              <a:defRPr/>
            </a:pPr>
            <a:r>
              <a:rPr lang="ja-JP" altLang="en-US" sz="1050" dirty="0">
                <a:solidFill>
                  <a:srgbClr val="616161"/>
                </a:solidFill>
              </a:rPr>
              <a:t>銀行</a:t>
            </a:r>
            <a:endParaRPr lang="en-US" altLang="ja-JP" sz="1050" dirty="0">
              <a:solidFill>
                <a:srgbClr val="616161"/>
              </a:solidFill>
            </a:endParaRPr>
          </a:p>
          <a:p>
            <a:pPr lvl="0" algn="ctr">
              <a:defRPr/>
            </a:pPr>
            <a:r>
              <a:rPr lang="en-US" altLang="ja-JP" sz="1050" dirty="0">
                <a:solidFill>
                  <a:srgbClr val="616161"/>
                </a:solidFill>
              </a:rPr>
              <a:t>CC</a:t>
            </a:r>
            <a:r>
              <a:rPr lang="ja-JP" altLang="en-US" sz="1050" dirty="0">
                <a:solidFill>
                  <a:srgbClr val="616161"/>
                </a:solidFill>
              </a:rPr>
              <a:t>責任者様</a:t>
            </a:r>
            <a:endPar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7B160EC8-307E-29C8-FB3D-227391FCF743}"/>
              </a:ext>
            </a:extLst>
          </p:cNvPr>
          <p:cNvSpPr txBox="1"/>
          <p:nvPr/>
        </p:nvSpPr>
        <p:spPr>
          <a:xfrm>
            <a:off x="6120146" y="4132623"/>
            <a:ext cx="1745241" cy="415498"/>
          </a:xfrm>
          <a:prstGeom prst="rect">
            <a:avLst/>
          </a:prstGeom>
          <a:noFill/>
        </p:spPr>
        <p:txBody>
          <a:bodyPr wrap="square" rtlCol="0">
            <a:spAutoFit/>
          </a:bodyPr>
          <a:lstStyle/>
          <a:p>
            <a:pPr lvl="0" algn="ctr">
              <a:defRPr/>
            </a:pPr>
            <a:r>
              <a:rPr lang="ja-JP" altLang="en-US" sz="1050" dirty="0">
                <a:solidFill>
                  <a:srgbClr val="616161"/>
                </a:solidFill>
              </a:rPr>
              <a:t>製造メーカー　</a:t>
            </a:r>
            <a:endParaRPr lang="en-US" altLang="ja-JP" sz="1050" dirty="0">
              <a:solidFill>
                <a:srgbClr val="616161"/>
              </a:solidFill>
            </a:endParaRPr>
          </a:p>
          <a:p>
            <a:pPr lvl="0" algn="ctr">
              <a:defRPr/>
            </a:pPr>
            <a:r>
              <a:rPr lang="en-US" altLang="ja-JP" sz="1050" dirty="0">
                <a:solidFill>
                  <a:srgbClr val="616161"/>
                </a:solidFill>
              </a:rPr>
              <a:t>CC</a:t>
            </a:r>
            <a:r>
              <a:rPr lang="ja-JP" altLang="en-US" sz="1050" dirty="0">
                <a:solidFill>
                  <a:srgbClr val="616161"/>
                </a:solidFill>
              </a:rPr>
              <a:t>管理者様</a:t>
            </a:r>
            <a:endPar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BC334735-60D3-C1F1-F50A-AFF9DFA7D9D3}"/>
              </a:ext>
            </a:extLst>
          </p:cNvPr>
          <p:cNvSpPr txBox="1"/>
          <p:nvPr/>
        </p:nvSpPr>
        <p:spPr>
          <a:xfrm>
            <a:off x="6120146" y="5861122"/>
            <a:ext cx="174524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srgbClr val="616161"/>
                </a:solidFill>
                <a:ea typeface="游ゴシック" panose="020B0400000000000000" pitchFamily="50" charset="-128"/>
              </a:rPr>
              <a:t>消耗品メーカー</a:t>
            </a:r>
            <a:endParaRPr lang="en-US" altLang="ja-JP" sz="1050" dirty="0">
              <a:solidFill>
                <a:srgbClr val="616161"/>
              </a:solidFill>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IT</a:t>
            </a:r>
            <a:r>
              <a:rPr lang="ja-JP" altLang="en-US" sz="1050" dirty="0">
                <a:solidFill>
                  <a:srgbClr val="616161"/>
                </a:solidFill>
                <a:ea typeface="游ゴシック" panose="020B0400000000000000" pitchFamily="50" charset="-128"/>
              </a:rPr>
              <a:t>担当</a:t>
            </a:r>
            <a:r>
              <a:rPr kumimoji="1" lang="ja-JP" altLang="en-US" sz="1050" b="0" i="0" u="none" strike="noStrike" kern="1200" cap="none" spc="0" normalizeH="0" baseline="0" noProof="0" dirty="0">
                <a:ln>
                  <a:noFill/>
                </a:ln>
                <a:solidFill>
                  <a:srgbClr val="616161"/>
                </a:solidFill>
                <a:effectLst/>
                <a:uLnTx/>
                <a:uFillTx/>
                <a:ea typeface="游ゴシック" panose="020B0400000000000000" pitchFamily="50" charset="-128"/>
                <a:cs typeface="+mn-cs"/>
              </a:rPr>
              <a:t>様</a:t>
            </a:r>
          </a:p>
        </p:txBody>
      </p:sp>
      <p:sp>
        <p:nvSpPr>
          <p:cNvPr id="52" name="テキスト ボックス 51">
            <a:extLst>
              <a:ext uri="{FF2B5EF4-FFF2-40B4-BE49-F238E27FC236}">
                <a16:creationId xmlns:a16="http://schemas.microsoft.com/office/drawing/2014/main" id="{3586D551-4EC6-7835-CC41-0F90C240A484}"/>
              </a:ext>
            </a:extLst>
          </p:cNvPr>
          <p:cNvSpPr txBox="1"/>
          <p:nvPr/>
        </p:nvSpPr>
        <p:spPr>
          <a:xfrm>
            <a:off x="1754338" y="1444514"/>
            <a:ext cx="3917787" cy="1330998"/>
          </a:xfrm>
          <a:prstGeom prst="rect">
            <a:avLst/>
          </a:prstGeom>
          <a:solidFill>
            <a:schemeClr val="bg1">
              <a:lumMod val="95000"/>
            </a:schemeClr>
          </a:solidFill>
        </p:spPr>
        <p:txBody>
          <a:bodyPr wrap="square" rtlCol="0" anchor="ctr">
            <a:noAutofit/>
          </a:bodyPr>
          <a:lstStyle/>
          <a:p>
            <a:pPr lvl="0">
              <a:defRPr/>
            </a:pPr>
            <a:r>
              <a:rPr lang="ja-JP" altLang="en-US" sz="1200" dirty="0">
                <a:solidFill>
                  <a:prstClr val="black"/>
                </a:solidFill>
                <a:ea typeface="游ゴシック" panose="020B0400000000000000" pitchFamily="50" charset="-128"/>
              </a:rPr>
              <a:t>特徴が類似している商品が多数存在ますが、</a:t>
            </a:r>
            <a:r>
              <a:rPr lang="ja-JP" altLang="en-US" sz="1200" b="1" dirty="0">
                <a:solidFill>
                  <a:schemeClr val="accent6">
                    <a:lumMod val="75000"/>
                  </a:schemeClr>
                </a:solidFill>
                <a:ea typeface="游ゴシック" panose="020B0400000000000000" pitchFamily="50" charset="-128"/>
              </a:rPr>
              <a:t>問診しながら的確に商品と症状を特定してくれます</a:t>
            </a:r>
            <a:r>
              <a:rPr lang="ja-JP" altLang="en-US" sz="1200" dirty="0">
                <a:solidFill>
                  <a:prstClr val="black"/>
                </a:solidFill>
                <a:ea typeface="游ゴシック" panose="020B0400000000000000" pitchFamily="50" charset="-128"/>
              </a:rPr>
              <a:t>。</a:t>
            </a:r>
            <a:endParaRPr lang="en-US" altLang="ja-JP" sz="1200" dirty="0">
              <a:solidFill>
                <a:prstClr val="black"/>
              </a:solidFill>
              <a:ea typeface="游ゴシック" panose="020B0400000000000000" pitchFamily="50" charset="-128"/>
            </a:endParaRPr>
          </a:p>
          <a:p>
            <a:pPr lvl="0">
              <a:defRPr/>
            </a:pPr>
            <a:endParaRPr lang="en-US" altLang="ja-JP" sz="1200" dirty="0">
              <a:solidFill>
                <a:prstClr val="black"/>
              </a:solidFill>
              <a:ea typeface="游ゴシック" panose="020B0400000000000000" pitchFamily="50" charset="-128"/>
            </a:endParaRPr>
          </a:p>
          <a:p>
            <a:pPr lvl="0">
              <a:defRPr/>
            </a:pPr>
            <a:r>
              <a:rPr lang="ja-JP" altLang="en-US" sz="1200" dirty="0">
                <a:solidFill>
                  <a:prstClr val="black"/>
                </a:solidFill>
                <a:ea typeface="游ゴシック" panose="020B0400000000000000" pitchFamily="50" charset="-128"/>
              </a:rPr>
              <a:t>特に故障関連の問い合わせでヒアリングしないといけないことを</a:t>
            </a:r>
            <a:r>
              <a:rPr lang="ja-JP" altLang="en-US" sz="1200" b="1" dirty="0">
                <a:solidFill>
                  <a:schemeClr val="accent6">
                    <a:lumMod val="75000"/>
                  </a:schemeClr>
                </a:solidFill>
                <a:ea typeface="游ゴシック" panose="020B0400000000000000" pitchFamily="50" charset="-128"/>
              </a:rPr>
              <a:t>分かりやすく聞いてくれるので、お客様満足度が高まる予感</a:t>
            </a:r>
            <a:r>
              <a:rPr lang="ja-JP" altLang="en-US" sz="1200" dirty="0">
                <a:solidFill>
                  <a:prstClr val="black"/>
                </a:solidFill>
                <a:ea typeface="游ゴシック" panose="020B0400000000000000" pitchFamily="50" charset="-128"/>
              </a:rPr>
              <a:t>がしています。</a:t>
            </a:r>
            <a:endParaRPr lang="en-US" altLang="ja-JP" sz="1200" dirty="0">
              <a:solidFill>
                <a:prstClr val="black"/>
              </a:solidFill>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A254CFA0-AEB8-D4AA-EFA3-1351EB7EEABB}"/>
              </a:ext>
            </a:extLst>
          </p:cNvPr>
          <p:cNvSpPr txBox="1"/>
          <p:nvPr/>
        </p:nvSpPr>
        <p:spPr>
          <a:xfrm>
            <a:off x="1754338" y="3148080"/>
            <a:ext cx="3917787" cy="1330998"/>
          </a:xfrm>
          <a:prstGeom prst="rect">
            <a:avLst/>
          </a:prstGeom>
          <a:solidFill>
            <a:schemeClr val="bg1">
              <a:lumMod val="95000"/>
            </a:schemeClr>
          </a:solidFill>
        </p:spPr>
        <p:txBody>
          <a:bodyPr wrap="square" rtlCol="0" anchor="ctr">
            <a:noAutofit/>
          </a:bodyPr>
          <a:lstStyle/>
          <a:p>
            <a:pPr lvl="0">
              <a:defRPr/>
            </a:pPr>
            <a:r>
              <a:rPr lang="ja-JP" altLang="en-US" sz="1200" dirty="0">
                <a:solidFill>
                  <a:prstClr val="black"/>
                </a:solidFill>
              </a:rPr>
              <a:t>システム操作の案内もエージェントが行えることに驚きました。</a:t>
            </a:r>
            <a:endParaRPr lang="en-US" altLang="ja-JP" sz="1200" dirty="0">
              <a:solidFill>
                <a:prstClr val="black"/>
              </a:solidFill>
            </a:endParaRPr>
          </a:p>
          <a:p>
            <a:pPr lvl="0">
              <a:defRPr/>
            </a:pPr>
            <a:endParaRPr lang="en-US" altLang="ja-JP" sz="1200" dirty="0">
              <a:solidFill>
                <a:prstClr val="black"/>
              </a:solidFill>
            </a:endParaRPr>
          </a:p>
          <a:p>
            <a:pPr lvl="0">
              <a:defRPr/>
            </a:pPr>
            <a:r>
              <a:rPr lang="ja-JP" altLang="en-US" sz="1200" dirty="0">
                <a:solidFill>
                  <a:prstClr val="black"/>
                </a:solidFill>
              </a:rPr>
              <a:t>通常</a:t>
            </a:r>
            <a:r>
              <a:rPr lang="en-US" altLang="ja-JP" sz="1200" dirty="0">
                <a:solidFill>
                  <a:prstClr val="black"/>
                </a:solidFill>
              </a:rPr>
              <a:t>20</a:t>
            </a:r>
            <a:r>
              <a:rPr lang="ja-JP" altLang="en-US" sz="1200" dirty="0">
                <a:solidFill>
                  <a:prstClr val="black"/>
                </a:solidFill>
              </a:rPr>
              <a:t>分以上の電話対応を行っているのですが、</a:t>
            </a:r>
            <a:r>
              <a:rPr lang="ja-JP" altLang="en-US" sz="1200" b="1" dirty="0">
                <a:solidFill>
                  <a:schemeClr val="accent6">
                    <a:lumMod val="75000"/>
                  </a:schemeClr>
                </a:solidFill>
              </a:rPr>
              <a:t>現在の精度でも十分利用できるレベル</a:t>
            </a:r>
            <a:r>
              <a:rPr lang="ja-JP" altLang="en-US" sz="1200" dirty="0">
                <a:solidFill>
                  <a:prstClr val="black"/>
                </a:solidFill>
              </a:rPr>
              <a:t>だと感じました。</a:t>
            </a:r>
            <a:endPar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5" name="テキスト ボックス 54">
            <a:extLst>
              <a:ext uri="{FF2B5EF4-FFF2-40B4-BE49-F238E27FC236}">
                <a16:creationId xmlns:a16="http://schemas.microsoft.com/office/drawing/2014/main" id="{9440BF27-9015-61EC-B9CC-C6AEBB889AC1}"/>
              </a:ext>
            </a:extLst>
          </p:cNvPr>
          <p:cNvSpPr txBox="1"/>
          <p:nvPr/>
        </p:nvSpPr>
        <p:spPr>
          <a:xfrm>
            <a:off x="1754335" y="4896886"/>
            <a:ext cx="3917787" cy="1330998"/>
          </a:xfrm>
          <a:prstGeom prst="rect">
            <a:avLst/>
          </a:prstGeom>
          <a:solidFill>
            <a:schemeClr val="bg1">
              <a:lumMod val="95000"/>
            </a:schemeClr>
          </a:solidFill>
        </p:spPr>
        <p:txBody>
          <a:bodyPr wrap="square" rtlCol="0" anchor="ctr">
            <a:noAutofit/>
          </a:bodyPr>
          <a:lstStyle/>
          <a:p>
            <a:pPr>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多くのコンタクトセンターでは高齢者対応が課題になっていますが、</a:t>
            </a:r>
            <a:r>
              <a:rPr lang="ja-JP" altLang="en-US" sz="1200" dirty="0">
                <a:latin typeface="游ゴシック" panose="020B0400000000000000" pitchFamily="50" charset="-128"/>
              </a:rPr>
              <a:t>ペルソナに合わせた回答粒度の変更</a:t>
            </a:r>
            <a:endParaRPr kumimoji="1" lang="en-US" altLang="ja-JP" sz="1200" dirty="0">
              <a:latin typeface="游ゴシック" panose="020B0400000000000000" pitchFamily="50" charset="-128"/>
            </a:endParaRPr>
          </a:p>
          <a:p>
            <a:pPr lvl="0">
              <a:defRPr/>
            </a:pPr>
            <a:r>
              <a:rPr kumimoji="1" lang="ja-JP" altLang="en-US" sz="1200" i="0" u="none" strike="noStrike" kern="1200" cap="none" spc="0" normalizeH="0" baseline="0" noProof="0" dirty="0">
                <a:ln>
                  <a:noFill/>
                </a:ln>
                <a:effectLst/>
                <a:uLnTx/>
                <a:uFillTx/>
                <a:ea typeface="游ゴシック" panose="020B0400000000000000" pitchFamily="50" charset="-128"/>
                <a:cs typeface="+mn-cs"/>
              </a:rPr>
              <a:t>で</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a:t>
            </a:r>
            <a:r>
              <a:rPr kumimoji="1" lang="ja-JP" altLang="en-US" sz="12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rPr>
              <a:t>高齢者や</a:t>
            </a:r>
            <a:r>
              <a:rPr kumimoji="1" lang="en-US" altLang="ja-JP" sz="12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rPr>
              <a:t>IT</a:t>
            </a:r>
            <a:r>
              <a:rPr kumimoji="1" lang="ja-JP" altLang="en-US" sz="12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rPr>
              <a:t>リテラシーのない方にはわかりやすい説明文を生成するため、有益なサービス</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だと感じます。</a:t>
            </a: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6BDD7091-AC88-D132-4701-F3FF40D0307E}"/>
              </a:ext>
            </a:extLst>
          </p:cNvPr>
          <p:cNvSpPr txBox="1"/>
          <p:nvPr/>
        </p:nvSpPr>
        <p:spPr>
          <a:xfrm>
            <a:off x="7794179" y="1452387"/>
            <a:ext cx="3917787" cy="1330998"/>
          </a:xfrm>
          <a:prstGeom prst="rect">
            <a:avLst/>
          </a:prstGeom>
          <a:solidFill>
            <a:schemeClr val="bg1">
              <a:lumMod val="95000"/>
            </a:schemeClr>
          </a:solidFill>
        </p:spPr>
        <p:txBody>
          <a:bodyPr wrap="square" rtlCol="0" anchor="ctr">
            <a:noAutofit/>
          </a:bodyPr>
          <a:lstStyle/>
          <a:p>
            <a:pPr lvl="0">
              <a:defRPr/>
            </a:pPr>
            <a:r>
              <a:rPr lang="ja-JP" altLang="en-US" sz="1200" dirty="0">
                <a:solidFill>
                  <a:prstClr val="black"/>
                </a:solidFill>
                <a:ea typeface="游ゴシック" panose="020B0400000000000000" pitchFamily="50" charset="-128"/>
              </a:rPr>
              <a:t>ユーザー情報と紐づけて、</a:t>
            </a:r>
            <a:r>
              <a:rPr lang="ja-JP" altLang="en-US" sz="1200" b="1" dirty="0">
                <a:solidFill>
                  <a:schemeClr val="accent6">
                    <a:lumMod val="75000"/>
                  </a:schemeClr>
                </a:solidFill>
                <a:ea typeface="游ゴシック" panose="020B0400000000000000" pitchFamily="50" charset="-128"/>
              </a:rPr>
              <a:t>契約内容や過去の問い合わせに応じた応対が出来るととてもよい</a:t>
            </a:r>
            <a:r>
              <a:rPr lang="ja-JP" altLang="en-US" sz="1200" dirty="0">
                <a:solidFill>
                  <a:prstClr val="black"/>
                </a:solidFill>
                <a:ea typeface="游ゴシック" panose="020B0400000000000000" pitchFamily="50" charset="-128"/>
              </a:rPr>
              <a:t>です。</a:t>
            </a:r>
            <a:endParaRPr lang="en-US" altLang="ja-JP" sz="1200" dirty="0">
              <a:solidFill>
                <a:prstClr val="black"/>
              </a:solidFill>
              <a:ea typeface="游ゴシック" panose="020B0400000000000000" pitchFamily="50" charset="-128"/>
            </a:endParaRPr>
          </a:p>
          <a:p>
            <a:pPr lvl="0">
              <a:defRPr/>
            </a:pP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a:p>
            <a:pPr lvl="0">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機能拡張はサービスリリース後かと思いますが、期待しています。</a:t>
            </a:r>
          </a:p>
        </p:txBody>
      </p:sp>
      <p:sp>
        <p:nvSpPr>
          <p:cNvPr id="60" name="テキスト ボックス 59">
            <a:extLst>
              <a:ext uri="{FF2B5EF4-FFF2-40B4-BE49-F238E27FC236}">
                <a16:creationId xmlns:a16="http://schemas.microsoft.com/office/drawing/2014/main" id="{262BCCA4-06E0-0701-F626-618D6EDF8E91}"/>
              </a:ext>
            </a:extLst>
          </p:cNvPr>
          <p:cNvSpPr txBox="1"/>
          <p:nvPr/>
        </p:nvSpPr>
        <p:spPr>
          <a:xfrm>
            <a:off x="7790879" y="3155953"/>
            <a:ext cx="3917787" cy="1330998"/>
          </a:xfrm>
          <a:prstGeom prst="rect">
            <a:avLst/>
          </a:prstGeom>
          <a:solidFill>
            <a:schemeClr val="bg1">
              <a:lumMod val="95000"/>
            </a:schemeClr>
          </a:solidFill>
        </p:spPr>
        <p:txBody>
          <a:bodyPr wrap="square" rtlCol="0" anchor="ctr">
            <a:noAutofit/>
          </a:bodyPr>
          <a:lstStyle/>
          <a:p>
            <a:pPr lvl="0">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これまで様々なツールを導入しましたが、特にナレッジ管理がとても大変でした。</a:t>
            </a: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a:p>
            <a:pPr lvl="0">
              <a:defRPr/>
            </a:pPr>
            <a:endParaRPr lang="en-US" altLang="ja-JP" sz="1200" dirty="0">
              <a:solidFill>
                <a:prstClr val="black"/>
              </a:solidFill>
              <a:ea typeface="游ゴシック" panose="020B0400000000000000" pitchFamily="50" charset="-128"/>
            </a:endParaRPr>
          </a:p>
          <a:p>
            <a:pPr lvl="0">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完全自動化は難しいとわかっていますが、</a:t>
            </a:r>
            <a:r>
              <a:rPr kumimoji="1" lang="ja-JP" altLang="en-US" sz="12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rPr>
              <a:t>ツール上でのメンテナンス方法が分かりやすく、手間が少ないことを期待</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しています。</a:t>
            </a:r>
          </a:p>
        </p:txBody>
      </p:sp>
      <p:sp>
        <p:nvSpPr>
          <p:cNvPr id="61" name="テキスト ボックス 60">
            <a:extLst>
              <a:ext uri="{FF2B5EF4-FFF2-40B4-BE49-F238E27FC236}">
                <a16:creationId xmlns:a16="http://schemas.microsoft.com/office/drawing/2014/main" id="{4107E27A-96E2-1117-6318-0715BA3B9D93}"/>
              </a:ext>
            </a:extLst>
          </p:cNvPr>
          <p:cNvSpPr txBox="1"/>
          <p:nvPr/>
        </p:nvSpPr>
        <p:spPr>
          <a:xfrm>
            <a:off x="7790877" y="4904759"/>
            <a:ext cx="3917787" cy="1330998"/>
          </a:xfrm>
          <a:prstGeom prst="rect">
            <a:avLst/>
          </a:prstGeom>
          <a:solidFill>
            <a:schemeClr val="bg1">
              <a:lumMod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ea typeface="游ゴシック" panose="020B0400000000000000" pitchFamily="50" charset="-128"/>
              </a:rPr>
              <a:t>会話しながら</a:t>
            </a:r>
            <a:r>
              <a:rPr lang="ja-JP" altLang="en-US" sz="1200" b="1" dirty="0">
                <a:solidFill>
                  <a:schemeClr val="accent6">
                    <a:lumMod val="75000"/>
                  </a:schemeClr>
                </a:solidFill>
                <a:ea typeface="游ゴシック" panose="020B0400000000000000" pitchFamily="50" charset="-128"/>
              </a:rPr>
              <a:t>ここまで正しい回答を導き出せると、本当に電話窓口が不要になる実感</a:t>
            </a:r>
            <a:r>
              <a:rPr lang="ja-JP" altLang="en-US" sz="1200" dirty="0">
                <a:solidFill>
                  <a:prstClr val="black"/>
                </a:solidFill>
                <a:ea typeface="游ゴシック" panose="020B0400000000000000" pitchFamily="50" charset="-128"/>
              </a:rPr>
              <a:t>がわきました。</a:t>
            </a:r>
            <a:endParaRPr lang="en-US" altLang="ja-JP" sz="1200" dirty="0">
              <a:solidFill>
                <a:prstClr val="black"/>
              </a:solidFill>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質問内容が雑でも、</a:t>
            </a:r>
            <a:r>
              <a:rPr kumimoji="1" lang="ja-JP" altLang="en-US" sz="12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rPr>
              <a:t>次に何を言えばよいのか提案をしてくれるので、</a:t>
            </a:r>
            <a:r>
              <a:rPr kumimoji="1" lang="en-US" altLang="ja-JP" sz="12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rPr>
              <a:t>CX</a:t>
            </a:r>
            <a:r>
              <a:rPr kumimoji="1" lang="ja-JP" altLang="en-US" sz="1200" b="1" i="0" u="none" strike="noStrike" kern="1200" cap="none" spc="0" normalizeH="0" baseline="0" noProof="0" dirty="0">
                <a:ln>
                  <a:noFill/>
                </a:ln>
                <a:solidFill>
                  <a:schemeClr val="accent6">
                    <a:lumMod val="75000"/>
                  </a:schemeClr>
                </a:solidFill>
                <a:effectLst/>
                <a:uLnTx/>
                <a:uFillTx/>
                <a:ea typeface="游ゴシック" panose="020B0400000000000000" pitchFamily="50" charset="-128"/>
                <a:cs typeface="+mn-cs"/>
              </a:rPr>
              <a:t>向上につながる</a:t>
            </a:r>
            <a:r>
              <a:rPr kumimoji="1" lang="ja-JP" altLang="en-US" sz="1200" b="0" i="0" u="none" strike="noStrike" kern="1200" cap="none" spc="0" normalizeH="0" baseline="0" noProof="0" dirty="0">
                <a:ln>
                  <a:noFill/>
                </a:ln>
                <a:solidFill>
                  <a:prstClr val="black"/>
                </a:solidFill>
                <a:effectLst/>
                <a:uLnTx/>
                <a:uFillTx/>
                <a:ea typeface="游ゴシック" panose="020B0400000000000000" pitchFamily="50" charset="-128"/>
                <a:cs typeface="+mn-cs"/>
              </a:rPr>
              <a:t>と感じました。</a:t>
            </a:r>
          </a:p>
        </p:txBody>
      </p:sp>
      <p:sp>
        <p:nvSpPr>
          <p:cNvPr id="20" name="テキスト ボックス 19">
            <a:extLst>
              <a:ext uri="{FF2B5EF4-FFF2-40B4-BE49-F238E27FC236}">
                <a16:creationId xmlns:a16="http://schemas.microsoft.com/office/drawing/2014/main" id="{D9FF01D9-CFC7-4D3B-F28D-2041BCEC0295}"/>
              </a:ext>
            </a:extLst>
          </p:cNvPr>
          <p:cNvSpPr txBox="1"/>
          <p:nvPr/>
        </p:nvSpPr>
        <p:spPr>
          <a:xfrm>
            <a:off x="145929" y="764341"/>
            <a:ext cx="11264655" cy="338554"/>
          </a:xfrm>
          <a:prstGeom prst="rect">
            <a:avLst/>
          </a:prstGeom>
          <a:noFill/>
        </p:spPr>
        <p:txBody>
          <a:bodyPr wrap="square" rtlCol="0">
            <a:spAutoFit/>
          </a:bodyPr>
          <a:lstStyle/>
          <a:p>
            <a:pPr lvl="0">
              <a:defRPr/>
            </a:pPr>
            <a:r>
              <a:rPr kumimoji="1" lang="en-US" altLang="ja-JP" sz="160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Navie</a:t>
            </a:r>
            <a:r>
              <a:rPr kumimoji="1" lang="ja-JP" altLang="en-US" sz="1600" i="0" u="none" strike="noStrike" kern="1200" cap="none" spc="0" normalizeH="0" baseline="0" noProof="0" dirty="0">
                <a:ln>
                  <a:noFill/>
                </a:ln>
                <a:effectLst/>
                <a:uLnTx/>
                <a:uFillTx/>
                <a:ea typeface="游ゴシック" panose="020B0400000000000000" pitchFamily="50" charset="-128"/>
                <a:cs typeface="+mn-cs"/>
              </a:rPr>
              <a:t>を開発段階で試行いただいているお客様の声の一例をまとめました。</a:t>
            </a:r>
          </a:p>
        </p:txBody>
      </p:sp>
      <p:sp>
        <p:nvSpPr>
          <p:cNvPr id="11" name="テキスト ボックス 10">
            <a:extLst>
              <a:ext uri="{FF2B5EF4-FFF2-40B4-BE49-F238E27FC236}">
                <a16:creationId xmlns:a16="http://schemas.microsoft.com/office/drawing/2014/main" id="{DD8C7AE0-5690-7716-878A-3C4E89B2907F}"/>
              </a:ext>
            </a:extLst>
          </p:cNvPr>
          <p:cNvSpPr txBox="1"/>
          <p:nvPr/>
        </p:nvSpPr>
        <p:spPr>
          <a:xfrm>
            <a:off x="83114" y="217107"/>
            <a:ext cx="961056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616161"/>
                </a:solidFill>
                <a:effectLst/>
                <a:uLnTx/>
                <a:uFillTx/>
                <a:ea typeface="游ゴシック" panose="020B0400000000000000" pitchFamily="50" charset="-128"/>
                <a:cs typeface="+mn-cs"/>
              </a:rPr>
              <a:t>お客様の声（研究段階）</a:t>
            </a:r>
            <a:endParaRPr kumimoji="1" lang="ja-JP" altLang="en-US" sz="2400" b="1" i="0" u="none" strike="noStrike" kern="1200" cap="none" spc="200" normalizeH="0" baseline="0" noProof="0" dirty="0">
              <a:ln>
                <a:noFill/>
              </a:ln>
              <a:solidFill>
                <a:srgbClr val="616161"/>
              </a:solidFill>
              <a:effectLst/>
              <a:uLnTx/>
              <a:uFillTx/>
              <a:ea typeface="游ゴシック" panose="020B0400000000000000" pitchFamily="50" charset="-128"/>
              <a:cs typeface="+mn-cs"/>
            </a:endParaRPr>
          </a:p>
        </p:txBody>
      </p:sp>
      <p:pic>
        <p:nvPicPr>
          <p:cNvPr id="7" name="図 6">
            <a:extLst>
              <a:ext uri="{FF2B5EF4-FFF2-40B4-BE49-F238E27FC236}">
                <a16:creationId xmlns:a16="http://schemas.microsoft.com/office/drawing/2014/main" id="{5DEB131E-3F6F-F372-024D-8D6B9651B8D3}"/>
              </a:ext>
            </a:extLst>
          </p:cNvPr>
          <p:cNvPicPr>
            <a:picLocks noChangeAspect="1"/>
          </p:cNvPicPr>
          <p:nvPr/>
        </p:nvPicPr>
        <p:blipFill>
          <a:blip r:embed="rId3"/>
          <a:srcRect l="2132" t="73611" r="75583" b="342"/>
          <a:stretch>
            <a:fillRect/>
          </a:stretch>
        </p:blipFill>
        <p:spPr>
          <a:xfrm>
            <a:off x="713304" y="3559987"/>
            <a:ext cx="446318" cy="521620"/>
          </a:xfrm>
          <a:prstGeom prst="rect">
            <a:avLst/>
          </a:prstGeom>
        </p:spPr>
      </p:pic>
      <p:pic>
        <p:nvPicPr>
          <p:cNvPr id="8" name="図 7">
            <a:extLst>
              <a:ext uri="{FF2B5EF4-FFF2-40B4-BE49-F238E27FC236}">
                <a16:creationId xmlns:a16="http://schemas.microsoft.com/office/drawing/2014/main" id="{64C736A0-D769-FDEA-C3B0-2CA92BF21D24}"/>
              </a:ext>
            </a:extLst>
          </p:cNvPr>
          <p:cNvPicPr>
            <a:picLocks noChangeAspect="1"/>
          </p:cNvPicPr>
          <p:nvPr/>
        </p:nvPicPr>
        <p:blipFill>
          <a:blip r:embed="rId3"/>
          <a:srcRect l="74531" t="73062" r="2999" b="891"/>
          <a:stretch>
            <a:fillRect/>
          </a:stretch>
        </p:blipFill>
        <p:spPr>
          <a:xfrm>
            <a:off x="6767774" y="5253582"/>
            <a:ext cx="449984" cy="521620"/>
          </a:xfrm>
          <a:prstGeom prst="rect">
            <a:avLst/>
          </a:prstGeom>
        </p:spPr>
      </p:pic>
      <p:pic>
        <p:nvPicPr>
          <p:cNvPr id="13" name="図 12">
            <a:extLst>
              <a:ext uri="{FF2B5EF4-FFF2-40B4-BE49-F238E27FC236}">
                <a16:creationId xmlns:a16="http://schemas.microsoft.com/office/drawing/2014/main" id="{FAD56F12-4E58-0E68-AD3F-9B9E6A473E42}"/>
              </a:ext>
            </a:extLst>
          </p:cNvPr>
          <p:cNvPicPr>
            <a:picLocks noChangeAspect="1"/>
          </p:cNvPicPr>
          <p:nvPr/>
        </p:nvPicPr>
        <p:blipFill>
          <a:blip r:embed="rId4"/>
          <a:srcRect l="73835" t="2807" r="3782" b="69335"/>
          <a:stretch>
            <a:fillRect/>
          </a:stretch>
        </p:blipFill>
        <p:spPr>
          <a:xfrm>
            <a:off x="6765316" y="1766864"/>
            <a:ext cx="454901" cy="521619"/>
          </a:xfrm>
          <a:prstGeom prst="rect">
            <a:avLst/>
          </a:prstGeom>
        </p:spPr>
      </p:pic>
      <p:pic>
        <p:nvPicPr>
          <p:cNvPr id="19" name="図 18">
            <a:extLst>
              <a:ext uri="{FF2B5EF4-FFF2-40B4-BE49-F238E27FC236}">
                <a16:creationId xmlns:a16="http://schemas.microsoft.com/office/drawing/2014/main" id="{6B38C103-969C-DB66-06C8-BD156D082FF5}"/>
              </a:ext>
            </a:extLst>
          </p:cNvPr>
          <p:cNvPicPr>
            <a:picLocks noChangeAspect="1"/>
          </p:cNvPicPr>
          <p:nvPr/>
        </p:nvPicPr>
        <p:blipFill>
          <a:blip r:embed="rId3"/>
          <a:srcRect l="48778" t="18100" r="26676" b="53719"/>
          <a:stretch>
            <a:fillRect/>
          </a:stretch>
        </p:blipFill>
        <p:spPr>
          <a:xfrm>
            <a:off x="709298" y="5283259"/>
            <a:ext cx="454331" cy="521620"/>
          </a:xfrm>
          <a:prstGeom prst="rect">
            <a:avLst/>
          </a:prstGeom>
        </p:spPr>
      </p:pic>
      <p:pic>
        <p:nvPicPr>
          <p:cNvPr id="28" name="図 27">
            <a:extLst>
              <a:ext uri="{FF2B5EF4-FFF2-40B4-BE49-F238E27FC236}">
                <a16:creationId xmlns:a16="http://schemas.microsoft.com/office/drawing/2014/main" id="{B9B75183-F7BC-40E9-35F8-C02D2C4C92A5}"/>
              </a:ext>
            </a:extLst>
          </p:cNvPr>
          <p:cNvPicPr>
            <a:picLocks noChangeAspect="1"/>
          </p:cNvPicPr>
          <p:nvPr/>
        </p:nvPicPr>
        <p:blipFill>
          <a:blip r:embed="rId4"/>
          <a:srcRect l="26056" t="3232" r="50779" b="69126"/>
          <a:stretch>
            <a:fillRect/>
          </a:stretch>
        </p:blipFill>
        <p:spPr>
          <a:xfrm>
            <a:off x="6755525" y="3579786"/>
            <a:ext cx="474483" cy="521620"/>
          </a:xfrm>
          <a:prstGeom prst="rect">
            <a:avLst/>
          </a:prstGeom>
        </p:spPr>
      </p:pic>
      <p:pic>
        <p:nvPicPr>
          <p:cNvPr id="21" name="図 20">
            <a:extLst>
              <a:ext uri="{FF2B5EF4-FFF2-40B4-BE49-F238E27FC236}">
                <a16:creationId xmlns:a16="http://schemas.microsoft.com/office/drawing/2014/main" id="{81D66A27-67FF-F1D4-CA10-E22E65AD8952}"/>
              </a:ext>
            </a:extLst>
          </p:cNvPr>
          <p:cNvPicPr>
            <a:picLocks noChangeAspect="1"/>
          </p:cNvPicPr>
          <p:nvPr/>
        </p:nvPicPr>
        <p:blipFill>
          <a:blip r:embed="rId3"/>
          <a:srcRect l="48936" t="73424" r="26518" b="530"/>
          <a:stretch>
            <a:fillRect/>
          </a:stretch>
        </p:blipFill>
        <p:spPr>
          <a:xfrm>
            <a:off x="690679" y="1790024"/>
            <a:ext cx="491569" cy="521620"/>
          </a:xfrm>
          <a:prstGeom prst="rect">
            <a:avLst/>
          </a:prstGeom>
        </p:spPr>
      </p:pic>
      <p:sp>
        <p:nvSpPr>
          <p:cNvPr id="2" name="Shape 2">
            <a:extLst>
              <a:ext uri="{FF2B5EF4-FFF2-40B4-BE49-F238E27FC236}">
                <a16:creationId xmlns:a16="http://schemas.microsoft.com/office/drawing/2014/main" id="{27048992-8E70-F024-493D-DFEBFD1E9B73}"/>
              </a:ext>
            </a:extLst>
          </p:cNvPr>
          <p:cNvSpPr/>
          <p:nvPr/>
        </p:nvSpPr>
        <p:spPr>
          <a:xfrm>
            <a:off x="264043" y="1358201"/>
            <a:ext cx="1344840" cy="378565"/>
          </a:xfrm>
          <a:prstGeom prst="roundRect">
            <a:avLst>
              <a:gd name="adj" fmla="val 40817"/>
            </a:avLst>
          </a:prstGeom>
          <a:solidFill>
            <a:schemeClr val="accent6">
              <a:lumMod val="75000"/>
            </a:scheme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CX</a:t>
            </a:r>
            <a:r>
              <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向上</a:t>
            </a:r>
          </a:p>
        </p:txBody>
      </p:sp>
      <p:sp>
        <p:nvSpPr>
          <p:cNvPr id="3" name="Shape 2">
            <a:extLst>
              <a:ext uri="{FF2B5EF4-FFF2-40B4-BE49-F238E27FC236}">
                <a16:creationId xmlns:a16="http://schemas.microsoft.com/office/drawing/2014/main" id="{B6CAE831-3582-3853-5110-07E861644A2F}"/>
              </a:ext>
            </a:extLst>
          </p:cNvPr>
          <p:cNvSpPr/>
          <p:nvPr/>
        </p:nvSpPr>
        <p:spPr>
          <a:xfrm>
            <a:off x="264043" y="3121129"/>
            <a:ext cx="1344840" cy="378565"/>
          </a:xfrm>
          <a:prstGeom prst="roundRect">
            <a:avLst>
              <a:gd name="adj" fmla="val 40817"/>
            </a:avLst>
          </a:prstGeom>
          <a:solidFill>
            <a:schemeClr val="accent6">
              <a:lumMod val="75000"/>
            </a:schemeClr>
          </a:solidFill>
          <a:ln/>
        </p:spPr>
        <p:txBody>
          <a:bodyPr/>
          <a:lstStyle/>
          <a:p>
            <a:pPr lvl="0" algn="ctr">
              <a:defRPr/>
            </a:pPr>
            <a:r>
              <a:rPr lang="ja-JP" altLang="en-US" sz="1200" b="1" dirty="0">
                <a:solidFill>
                  <a:prstClr val="white"/>
                </a:solidFill>
              </a:rPr>
              <a:t>自己解決率向上</a:t>
            </a:r>
          </a:p>
        </p:txBody>
      </p:sp>
      <p:sp>
        <p:nvSpPr>
          <p:cNvPr id="4" name="Shape 2">
            <a:extLst>
              <a:ext uri="{FF2B5EF4-FFF2-40B4-BE49-F238E27FC236}">
                <a16:creationId xmlns:a16="http://schemas.microsoft.com/office/drawing/2014/main" id="{B9905CDA-C793-8FA6-71FE-C6572716282A}"/>
              </a:ext>
            </a:extLst>
          </p:cNvPr>
          <p:cNvSpPr/>
          <p:nvPr/>
        </p:nvSpPr>
        <p:spPr>
          <a:xfrm>
            <a:off x="264043" y="4829624"/>
            <a:ext cx="1344840" cy="378565"/>
          </a:xfrm>
          <a:prstGeom prst="roundRect">
            <a:avLst>
              <a:gd name="adj" fmla="val 40817"/>
            </a:avLst>
          </a:prstGeom>
          <a:solidFill>
            <a:schemeClr val="accent6">
              <a:lumMod val="75000"/>
            </a:schemeClr>
          </a:solidFill>
          <a:ln/>
        </p:spPr>
        <p:txBody>
          <a:bodyPr/>
          <a:lstStyle/>
          <a:p>
            <a:pPr lvl="0" algn="ctr">
              <a:defRPr/>
            </a:pPr>
            <a:r>
              <a:rPr lang="en-US" altLang="ja-JP" sz="1200" b="1" dirty="0">
                <a:solidFill>
                  <a:prstClr val="white"/>
                </a:solidFill>
              </a:rPr>
              <a:t>CX</a:t>
            </a:r>
            <a:r>
              <a:rPr lang="ja-JP" altLang="en-US" sz="1200" b="1" dirty="0">
                <a:solidFill>
                  <a:prstClr val="white"/>
                </a:solidFill>
              </a:rPr>
              <a:t>向上</a:t>
            </a:r>
          </a:p>
        </p:txBody>
      </p:sp>
      <p:sp>
        <p:nvSpPr>
          <p:cNvPr id="5" name="Shape 2">
            <a:extLst>
              <a:ext uri="{FF2B5EF4-FFF2-40B4-BE49-F238E27FC236}">
                <a16:creationId xmlns:a16="http://schemas.microsoft.com/office/drawing/2014/main" id="{0FF88CFF-9F34-BD35-E204-E5089E14A61C}"/>
              </a:ext>
            </a:extLst>
          </p:cNvPr>
          <p:cNvSpPr/>
          <p:nvPr/>
        </p:nvSpPr>
        <p:spPr>
          <a:xfrm>
            <a:off x="6320346" y="1358201"/>
            <a:ext cx="1344840" cy="378565"/>
          </a:xfrm>
          <a:prstGeom prst="roundRect">
            <a:avLst>
              <a:gd name="adj" fmla="val 40817"/>
            </a:avLst>
          </a:prstGeom>
          <a:solidFill>
            <a:schemeClr val="accent6">
              <a:lumMod val="75000"/>
            </a:scheme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パーソナライズ</a:t>
            </a:r>
          </a:p>
        </p:txBody>
      </p:sp>
      <p:sp>
        <p:nvSpPr>
          <p:cNvPr id="6" name="Shape 2">
            <a:extLst>
              <a:ext uri="{FF2B5EF4-FFF2-40B4-BE49-F238E27FC236}">
                <a16:creationId xmlns:a16="http://schemas.microsoft.com/office/drawing/2014/main" id="{3D249BDA-D36C-AEF4-AF01-B833259BC55B}"/>
              </a:ext>
            </a:extLst>
          </p:cNvPr>
          <p:cNvSpPr/>
          <p:nvPr/>
        </p:nvSpPr>
        <p:spPr>
          <a:xfrm>
            <a:off x="6320346" y="3139435"/>
            <a:ext cx="1344840" cy="378565"/>
          </a:xfrm>
          <a:prstGeom prst="roundRect">
            <a:avLst>
              <a:gd name="adj" fmla="val 40817"/>
            </a:avLst>
          </a:prstGeom>
          <a:solidFill>
            <a:schemeClr val="accent6">
              <a:lumMod val="75000"/>
            </a:scheme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ea typeface="游ゴシック" panose="020B0400000000000000" pitchFamily="50" charset="-128"/>
                <a:cs typeface="+mn-cs"/>
              </a:rPr>
              <a:t>メンテナンス</a:t>
            </a:r>
          </a:p>
        </p:txBody>
      </p:sp>
      <p:sp>
        <p:nvSpPr>
          <p:cNvPr id="9" name="Shape 2">
            <a:extLst>
              <a:ext uri="{FF2B5EF4-FFF2-40B4-BE49-F238E27FC236}">
                <a16:creationId xmlns:a16="http://schemas.microsoft.com/office/drawing/2014/main" id="{DBA5D615-A8C3-7883-707D-2397B9603802}"/>
              </a:ext>
            </a:extLst>
          </p:cNvPr>
          <p:cNvSpPr/>
          <p:nvPr/>
        </p:nvSpPr>
        <p:spPr>
          <a:xfrm>
            <a:off x="6320346" y="4867238"/>
            <a:ext cx="1344840" cy="378565"/>
          </a:xfrm>
          <a:prstGeom prst="roundRect">
            <a:avLst>
              <a:gd name="adj" fmla="val 40817"/>
            </a:avLst>
          </a:prstGeom>
          <a:solidFill>
            <a:schemeClr val="accent6">
              <a:lumMod val="75000"/>
            </a:schemeClr>
          </a:solidFill>
          <a:ln/>
        </p:spPr>
        <p:txBody>
          <a:bodyPr/>
          <a:lstStyle/>
          <a:p>
            <a:pPr lvl="0" algn="ctr">
              <a:defRPr/>
            </a:pPr>
            <a:r>
              <a:rPr lang="en-US" altLang="ja-JP" sz="1200" b="1" dirty="0">
                <a:solidFill>
                  <a:prstClr val="white"/>
                </a:solidFill>
              </a:rPr>
              <a:t>CX</a:t>
            </a:r>
            <a:r>
              <a:rPr lang="ja-JP" altLang="en-US" sz="1200" b="1" dirty="0">
                <a:solidFill>
                  <a:prstClr val="white"/>
                </a:solidFill>
              </a:rPr>
              <a:t>向上</a:t>
            </a:r>
          </a:p>
        </p:txBody>
      </p:sp>
    </p:spTree>
    <p:extLst>
      <p:ext uri="{BB962C8B-B14F-4D97-AF65-F5344CB8AC3E}">
        <p14:creationId xmlns:p14="http://schemas.microsoft.com/office/powerpoint/2010/main" val="3453384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FCC69-0EFE-E896-74FC-F78CE626178D}"/>
            </a:ext>
          </a:extLst>
        </p:cNvPr>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95A3B36E-72EE-C9E2-E005-0BFEF84A2496}"/>
              </a:ext>
            </a:extLst>
          </p:cNvPr>
          <p:cNvSpPr txBox="1"/>
          <p:nvPr/>
        </p:nvSpPr>
        <p:spPr>
          <a:xfrm>
            <a:off x="83114" y="199179"/>
            <a:ext cx="961056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616161"/>
                </a:solidFill>
                <a:effectLst/>
                <a:uLnTx/>
                <a:uFillTx/>
                <a:latin typeface="游ゴシック" panose="020B0400000000000000" pitchFamily="50" charset="-128"/>
                <a:ea typeface="游ゴシック" panose="020B0400000000000000" pitchFamily="50" charset="-128"/>
                <a:cs typeface="+mn-cs"/>
              </a:rPr>
              <a:t>QuickSummary2.0</a:t>
            </a:r>
            <a:r>
              <a:rPr kumimoji="1" lang="ja-JP" altLang="en-US" sz="2400" b="1" i="0" u="none" strike="noStrike" kern="1200" cap="none" spc="0" normalizeH="0" baseline="0" noProof="0" dirty="0">
                <a:ln>
                  <a:noFill/>
                </a:ln>
                <a:solidFill>
                  <a:srgbClr val="616161"/>
                </a:solidFill>
                <a:effectLst/>
                <a:uLnTx/>
                <a:uFillTx/>
                <a:latin typeface="游ゴシック" panose="020B0400000000000000" pitchFamily="50" charset="-128"/>
                <a:ea typeface="游ゴシック" panose="020B0400000000000000" pitchFamily="50" charset="-128"/>
                <a:cs typeface="+mn-cs"/>
              </a:rPr>
              <a:t>との連携を予定</a:t>
            </a:r>
            <a:endParaRPr kumimoji="1" lang="ja-JP" altLang="en-US" sz="2400" b="1" i="0" u="none" strike="noStrike" kern="1200" cap="none" spc="200" normalizeH="0" baseline="0" noProof="0" dirty="0">
              <a:ln>
                <a:noFill/>
              </a:ln>
              <a:solidFill>
                <a:srgbClr val="616161"/>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A603B364-33E3-60E1-0AD1-141DC87477A9}"/>
              </a:ext>
            </a:extLst>
          </p:cNvPr>
          <p:cNvSpPr txBox="1"/>
          <p:nvPr/>
        </p:nvSpPr>
        <p:spPr>
          <a:xfrm>
            <a:off x="47254" y="725976"/>
            <a:ext cx="12005409" cy="666336"/>
          </a:xfrm>
          <a:prstGeom prst="rect">
            <a:avLst/>
          </a:prstGeom>
          <a:noFill/>
        </p:spPr>
        <p:txBody>
          <a:bodyPr wrap="square" rtlCol="0">
            <a:spAutoFit/>
          </a:bodyPr>
          <a:lstStyle/>
          <a:p>
            <a:pPr marL="0" marR="0" lvl="0" indent="0" algn="l" defTabSz="914400" rtl="0" eaLnBrk="1" fontAlgn="auto" latinLnBrk="0" hangingPunct="1">
              <a:lnSpc>
                <a:spcPts val="2260"/>
              </a:lnSpc>
              <a:spcBef>
                <a:spcPts val="0"/>
              </a:spcBef>
              <a:spcAft>
                <a:spcPts val="0"/>
              </a:spcAft>
              <a:buClrTx/>
              <a:buSzTx/>
              <a:buFontTx/>
              <a:buNone/>
              <a:tabLst/>
              <a:defRPr/>
            </a:pPr>
            <a:r>
              <a:rPr lang="en-US" altLang="ja-JP" sz="1600" dirty="0">
                <a:latin typeface="游ゴシック" panose="020B0400000000000000" pitchFamily="50" charset="-128"/>
                <a:ea typeface="游ゴシック" panose="020B0400000000000000" pitchFamily="50" charset="-128"/>
              </a:rPr>
              <a:t>QuickSummary2.0</a:t>
            </a:r>
            <a:r>
              <a:rPr lang="ja-JP" altLang="en-US" sz="1600" dirty="0">
                <a:latin typeface="游ゴシック" panose="020B0400000000000000" pitchFamily="50" charset="-128"/>
                <a:ea typeface="游ゴシック" panose="020B0400000000000000" pitchFamily="50" charset="-128"/>
              </a:rPr>
              <a:t>をご利用のお客様は、エージェントへのナレッジ自動連携でシームレスな対応が出来るよう、準備を進めています。</a:t>
            </a:r>
            <a:endParaRPr kumimoji="1" lang="en-US" altLang="ja-JP" sz="160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2D72E4EB-798D-3ECA-C9BB-423C9B90C458}"/>
              </a:ext>
            </a:extLst>
          </p:cNvPr>
          <p:cNvGrpSpPr/>
          <p:nvPr/>
        </p:nvGrpSpPr>
        <p:grpSpPr>
          <a:xfrm>
            <a:off x="9332005" y="1758875"/>
            <a:ext cx="1757337" cy="491546"/>
            <a:chOff x="7554176" y="1559332"/>
            <a:chExt cx="1653324" cy="475541"/>
          </a:xfrm>
        </p:grpSpPr>
        <p:pic>
          <p:nvPicPr>
            <p:cNvPr id="3" name="図 2">
              <a:extLst>
                <a:ext uri="{FF2B5EF4-FFF2-40B4-BE49-F238E27FC236}">
                  <a16:creationId xmlns:a16="http://schemas.microsoft.com/office/drawing/2014/main" id="{3FEF40ED-5AF9-71E1-9AAA-30BA70A97726}"/>
                </a:ext>
              </a:extLst>
            </p:cNvPr>
            <p:cNvPicPr>
              <a:picLocks noChangeAspect="1"/>
            </p:cNvPicPr>
            <p:nvPr/>
          </p:nvPicPr>
          <p:blipFill>
            <a:blip r:embed="rId3">
              <a:clrChange>
                <a:clrFrom>
                  <a:srgbClr val="FFFFFF"/>
                </a:clrFrom>
                <a:clrTo>
                  <a:srgbClr val="FFFFFF">
                    <a:alpha val="0"/>
                  </a:srgbClr>
                </a:clrTo>
              </a:clrChange>
            </a:blip>
            <a:srcRect t="66548"/>
            <a:stretch>
              <a:fillRect/>
            </a:stretch>
          </p:blipFill>
          <p:spPr>
            <a:xfrm>
              <a:off x="8055826" y="1630604"/>
              <a:ext cx="1151674" cy="404269"/>
            </a:xfrm>
            <a:prstGeom prst="rect">
              <a:avLst/>
            </a:prstGeom>
          </p:spPr>
        </p:pic>
        <p:pic>
          <p:nvPicPr>
            <p:cNvPr id="5" name="図 4">
              <a:extLst>
                <a:ext uri="{FF2B5EF4-FFF2-40B4-BE49-F238E27FC236}">
                  <a16:creationId xmlns:a16="http://schemas.microsoft.com/office/drawing/2014/main" id="{D96C4C73-809D-8B35-4B61-DBB38D495D1B}"/>
                </a:ext>
              </a:extLst>
            </p:cNvPr>
            <p:cNvPicPr>
              <a:picLocks noChangeAspect="1"/>
            </p:cNvPicPr>
            <p:nvPr/>
          </p:nvPicPr>
          <p:blipFill>
            <a:blip r:embed="rId3">
              <a:clrChange>
                <a:clrFrom>
                  <a:srgbClr val="FFFFFF"/>
                </a:clrFrom>
                <a:clrTo>
                  <a:srgbClr val="FFFFFF">
                    <a:alpha val="0"/>
                  </a:srgbClr>
                </a:clrTo>
              </a:clrChange>
            </a:blip>
            <a:srcRect b="34906"/>
            <a:stretch>
              <a:fillRect/>
            </a:stretch>
          </p:blipFill>
          <p:spPr>
            <a:xfrm>
              <a:off x="7554176" y="1559332"/>
              <a:ext cx="650157" cy="444093"/>
            </a:xfrm>
            <a:prstGeom prst="rect">
              <a:avLst/>
            </a:prstGeom>
          </p:spPr>
        </p:pic>
      </p:grpSp>
      <p:pic>
        <p:nvPicPr>
          <p:cNvPr id="11" name="図 10" descr="ロゴ&#10;&#10;AI 生成コンテンツは誤りを含む可能性があります。">
            <a:extLst>
              <a:ext uri="{FF2B5EF4-FFF2-40B4-BE49-F238E27FC236}">
                <a16:creationId xmlns:a16="http://schemas.microsoft.com/office/drawing/2014/main" id="{457EA9CD-7C52-EC65-48B1-0258E015967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14227" y="1782864"/>
            <a:ext cx="2870158" cy="558397"/>
          </a:xfrm>
          <a:prstGeom prst="rect">
            <a:avLst/>
          </a:prstGeom>
        </p:spPr>
      </p:pic>
      <p:pic>
        <p:nvPicPr>
          <p:cNvPr id="17" name="図 16"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3ABE6FAD-5742-F979-D4EA-8D43908C1A8B}"/>
              </a:ext>
            </a:extLst>
          </p:cNvPr>
          <p:cNvPicPr>
            <a:picLocks noChangeAspect="1"/>
          </p:cNvPicPr>
          <p:nvPr/>
        </p:nvPicPr>
        <p:blipFill>
          <a:blip r:embed="rId5"/>
          <a:stretch>
            <a:fillRect/>
          </a:stretch>
        </p:blipFill>
        <p:spPr>
          <a:xfrm>
            <a:off x="195606" y="2737895"/>
            <a:ext cx="3542813" cy="2186608"/>
          </a:xfrm>
          <a:prstGeom prst="rect">
            <a:avLst/>
          </a:prstGeom>
          <a:ln w="57150">
            <a:noFill/>
          </a:ln>
          <a:effectLst>
            <a:outerShdw blurRad="63500" sx="102000" sy="102000" algn="ctr" rotWithShape="0">
              <a:prstClr val="black">
                <a:alpha val="40000"/>
              </a:prstClr>
            </a:outerShdw>
          </a:effectLst>
        </p:spPr>
      </p:pic>
      <p:sp>
        <p:nvSpPr>
          <p:cNvPr id="19" name="矢印: 右 18">
            <a:extLst>
              <a:ext uri="{FF2B5EF4-FFF2-40B4-BE49-F238E27FC236}">
                <a16:creationId xmlns:a16="http://schemas.microsoft.com/office/drawing/2014/main" id="{D16402D2-0C48-3652-FBAC-3C6EB173399F}"/>
              </a:ext>
            </a:extLst>
          </p:cNvPr>
          <p:cNvSpPr/>
          <p:nvPr/>
        </p:nvSpPr>
        <p:spPr>
          <a:xfrm>
            <a:off x="3888220" y="3580189"/>
            <a:ext cx="409744" cy="502023"/>
          </a:xfrm>
          <a:prstGeom prst="rightArrow">
            <a:avLst/>
          </a:prstGeom>
          <a:gradFill flip="none" rotWithShape="1">
            <a:gsLst>
              <a:gs pos="0">
                <a:srgbClr val="0E61AA">
                  <a:tint val="66000"/>
                  <a:satMod val="160000"/>
                </a:srgbClr>
              </a:gs>
              <a:gs pos="50000">
                <a:srgbClr val="0E61AA">
                  <a:tint val="44500"/>
                  <a:satMod val="160000"/>
                </a:srgbClr>
              </a:gs>
              <a:gs pos="100000">
                <a:srgbClr val="0E61AA">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82B77843-8031-49DC-31F0-642C76A08E98}"/>
              </a:ext>
            </a:extLst>
          </p:cNvPr>
          <p:cNvGrpSpPr/>
          <p:nvPr/>
        </p:nvGrpSpPr>
        <p:grpSpPr>
          <a:xfrm>
            <a:off x="8766376" y="2541823"/>
            <a:ext cx="3113613" cy="2578754"/>
            <a:chOff x="228601" y="1685935"/>
            <a:chExt cx="5725220" cy="4678375"/>
          </a:xfrm>
        </p:grpSpPr>
        <p:pic>
          <p:nvPicPr>
            <p:cNvPr id="21" name="図 20">
              <a:extLst>
                <a:ext uri="{FF2B5EF4-FFF2-40B4-BE49-F238E27FC236}">
                  <a16:creationId xmlns:a16="http://schemas.microsoft.com/office/drawing/2014/main" id="{AEB7042F-1F48-8187-0A3B-F172BECF787B}"/>
                </a:ext>
              </a:extLst>
            </p:cNvPr>
            <p:cNvPicPr>
              <a:picLocks noChangeAspect="1"/>
            </p:cNvPicPr>
            <p:nvPr/>
          </p:nvPicPr>
          <p:blipFill>
            <a:blip r:embed="rId6"/>
            <a:srcRect l="444"/>
            <a:stretch>
              <a:fillRect/>
            </a:stretch>
          </p:blipFill>
          <p:spPr>
            <a:xfrm>
              <a:off x="228601" y="1685935"/>
              <a:ext cx="5725220" cy="4678375"/>
            </a:xfrm>
            <a:prstGeom prst="rect">
              <a:avLst/>
            </a:prstGeom>
          </p:spPr>
        </p:pic>
        <p:sp>
          <p:nvSpPr>
            <p:cNvPr id="22" name="四角形: 角を丸くする 21">
              <a:extLst>
                <a:ext uri="{FF2B5EF4-FFF2-40B4-BE49-F238E27FC236}">
                  <a16:creationId xmlns:a16="http://schemas.microsoft.com/office/drawing/2014/main" id="{11FFB879-4060-A796-25AA-7AE8B6CBEB60}"/>
                </a:ext>
              </a:extLst>
            </p:cNvPr>
            <p:cNvSpPr/>
            <p:nvPr/>
          </p:nvSpPr>
          <p:spPr>
            <a:xfrm>
              <a:off x="228601" y="1685935"/>
              <a:ext cx="5725220" cy="4678374"/>
            </a:xfrm>
            <a:prstGeom prst="roundRect">
              <a:avLst>
                <a:gd name="adj" fmla="val 1646"/>
              </a:avLst>
            </a:prstGeom>
            <a:noFill/>
            <a:ln w="5715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6" name="図 25">
            <a:extLst>
              <a:ext uri="{FF2B5EF4-FFF2-40B4-BE49-F238E27FC236}">
                <a16:creationId xmlns:a16="http://schemas.microsoft.com/office/drawing/2014/main" id="{44214C85-C58D-4BB8-FF4A-9DAE1BBC08F2}"/>
              </a:ext>
            </a:extLst>
          </p:cNvPr>
          <p:cNvPicPr>
            <a:picLocks noChangeAspect="1"/>
          </p:cNvPicPr>
          <p:nvPr/>
        </p:nvPicPr>
        <p:blipFill>
          <a:blip r:embed="rId7"/>
          <a:srcRect l="18496" t="22484" r="14183" b="36973"/>
          <a:stretch>
            <a:fillRect/>
          </a:stretch>
        </p:blipFill>
        <p:spPr>
          <a:xfrm>
            <a:off x="4297964" y="3417647"/>
            <a:ext cx="1373371" cy="827106"/>
          </a:xfrm>
          <a:prstGeom prst="rect">
            <a:avLst/>
          </a:prstGeom>
        </p:spPr>
      </p:pic>
      <p:sp>
        <p:nvSpPr>
          <p:cNvPr id="27" name="テキスト ボックス 26">
            <a:extLst>
              <a:ext uri="{FF2B5EF4-FFF2-40B4-BE49-F238E27FC236}">
                <a16:creationId xmlns:a16="http://schemas.microsoft.com/office/drawing/2014/main" id="{83FBAEB7-AF43-5EB3-3AFD-C9F2516F5687}"/>
              </a:ext>
            </a:extLst>
          </p:cNvPr>
          <p:cNvSpPr txBox="1"/>
          <p:nvPr/>
        </p:nvSpPr>
        <p:spPr>
          <a:xfrm>
            <a:off x="3975609" y="4413288"/>
            <a:ext cx="2057951" cy="651332"/>
          </a:xfrm>
          <a:prstGeom prst="rect">
            <a:avLst/>
          </a:prstGeom>
          <a:noFill/>
        </p:spPr>
        <p:txBody>
          <a:bodyPr wrap="square" rtlCol="0">
            <a:spAutoFit/>
          </a:bodyPr>
          <a:lstStyle/>
          <a:p>
            <a:pPr marL="0" marR="0" lvl="0" indent="0" algn="ctr" defTabSz="914400" rtl="0" eaLnBrk="1" fontAlgn="auto" latinLnBrk="0" hangingPunct="1">
              <a:lnSpc>
                <a:spcPts val="2260"/>
              </a:lnSpc>
              <a:spcBef>
                <a:spcPts val="0"/>
              </a:spcBef>
              <a:spcAft>
                <a:spcPts val="0"/>
              </a:spcAft>
              <a:buClrTx/>
              <a:buSzTx/>
              <a:buFontTx/>
              <a:buNone/>
              <a:tabLst/>
              <a:defRPr/>
            </a:pPr>
            <a:r>
              <a:rPr lang="ja-JP" altLang="en-US" sz="1600" b="1" dirty="0">
                <a:latin typeface="游ゴシック" panose="020B0400000000000000" pitchFamily="50" charset="-128"/>
                <a:ea typeface="游ゴシック" panose="020B0400000000000000" pitchFamily="50" charset="-128"/>
              </a:rPr>
              <a:t>要約結果</a:t>
            </a:r>
            <a:endParaRPr lang="en-US" altLang="ja-JP" sz="1600" b="1" dirty="0">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ts val="2260"/>
              </a:lnSpc>
              <a:spcBef>
                <a:spcPts val="0"/>
              </a:spcBef>
              <a:spcAft>
                <a:spcPts val="0"/>
              </a:spcAft>
              <a:buClrTx/>
              <a:buSzTx/>
              <a:buFontTx/>
              <a:buNone/>
              <a:tabLst/>
              <a:defRPr/>
            </a:pPr>
            <a:r>
              <a:rPr kumimoji="1" lang="ja-JP" altLang="en-US" sz="120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en-US" altLang="ja-JP" sz="120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FAQ</a:t>
            </a:r>
            <a:r>
              <a:rPr kumimoji="1" lang="ja-JP" altLang="en-US" sz="120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lang="en-US" altLang="ja-JP" sz="1200" dirty="0" err="1">
                <a:latin typeface="游ゴシック" panose="020B0400000000000000" pitchFamily="50" charset="-128"/>
                <a:ea typeface="游ゴシック" panose="020B0400000000000000" pitchFamily="50" charset="-128"/>
              </a:rPr>
              <a:t>VoC</a:t>
            </a:r>
            <a:r>
              <a:rPr lang="ja-JP" altLang="en-US" sz="1200" dirty="0">
                <a:latin typeface="游ゴシック" panose="020B0400000000000000" pitchFamily="50" charset="-128"/>
                <a:ea typeface="游ゴシック" panose="020B0400000000000000" pitchFamily="50" charset="-128"/>
              </a:rPr>
              <a:t>・</a:t>
            </a:r>
            <a:r>
              <a:rPr kumimoji="1" lang="ja-JP" altLang="en-US" sz="120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ナレッジ）</a:t>
            </a:r>
            <a:endParaRPr kumimoji="1" lang="en-US" altLang="ja-JP" sz="160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28" name="矢印: 右 27">
            <a:extLst>
              <a:ext uri="{FF2B5EF4-FFF2-40B4-BE49-F238E27FC236}">
                <a16:creationId xmlns:a16="http://schemas.microsoft.com/office/drawing/2014/main" id="{C375CF94-18F9-0967-018B-0D2527554670}"/>
              </a:ext>
            </a:extLst>
          </p:cNvPr>
          <p:cNvSpPr/>
          <p:nvPr/>
        </p:nvSpPr>
        <p:spPr>
          <a:xfrm>
            <a:off x="5801481" y="3580189"/>
            <a:ext cx="409744" cy="502023"/>
          </a:xfrm>
          <a:prstGeom prst="rightArrow">
            <a:avLst/>
          </a:prstGeom>
          <a:gradFill flip="none" rotWithShape="1">
            <a:gsLst>
              <a:gs pos="0">
                <a:srgbClr val="0E61AA">
                  <a:tint val="66000"/>
                  <a:satMod val="160000"/>
                </a:srgbClr>
              </a:gs>
              <a:gs pos="50000">
                <a:srgbClr val="0E61AA">
                  <a:tint val="44500"/>
                  <a:satMod val="160000"/>
                </a:srgbClr>
              </a:gs>
              <a:gs pos="100000">
                <a:srgbClr val="0E61AA">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E376AB3D-1D2A-4EF5-5CD6-311D97D4C284}"/>
              </a:ext>
            </a:extLst>
          </p:cNvPr>
          <p:cNvSpPr/>
          <p:nvPr/>
        </p:nvSpPr>
        <p:spPr>
          <a:xfrm>
            <a:off x="8226486" y="3580189"/>
            <a:ext cx="409744" cy="502023"/>
          </a:xfrm>
          <a:prstGeom prst="rightArrow">
            <a:avLst/>
          </a:prstGeom>
          <a:gradFill flip="none" rotWithShape="1">
            <a:gsLst>
              <a:gs pos="0">
                <a:srgbClr val="0E61AA">
                  <a:tint val="66000"/>
                  <a:satMod val="160000"/>
                </a:srgbClr>
              </a:gs>
              <a:gs pos="50000">
                <a:srgbClr val="0E61AA">
                  <a:tint val="44500"/>
                  <a:satMod val="160000"/>
                </a:srgbClr>
              </a:gs>
              <a:gs pos="100000">
                <a:srgbClr val="0E61AA">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92C12D0F-F36B-72F9-DDB2-CD89DC9BCF02}"/>
              </a:ext>
            </a:extLst>
          </p:cNvPr>
          <p:cNvSpPr txBox="1"/>
          <p:nvPr/>
        </p:nvSpPr>
        <p:spPr>
          <a:xfrm>
            <a:off x="6234044" y="4413288"/>
            <a:ext cx="2057951" cy="370679"/>
          </a:xfrm>
          <a:prstGeom prst="rect">
            <a:avLst/>
          </a:prstGeom>
          <a:noFill/>
        </p:spPr>
        <p:txBody>
          <a:bodyPr wrap="square" rtlCol="0">
            <a:spAutoFit/>
          </a:bodyPr>
          <a:lstStyle/>
          <a:p>
            <a:pPr marL="0" marR="0" lvl="0" indent="0" algn="ctr" defTabSz="914400" rtl="0" eaLnBrk="1" fontAlgn="auto" latinLnBrk="0" hangingPunct="1">
              <a:lnSpc>
                <a:spcPts val="2260"/>
              </a:lnSpc>
              <a:spcBef>
                <a:spcPts val="0"/>
              </a:spcBef>
              <a:spcAft>
                <a:spcPts val="0"/>
              </a:spcAft>
              <a:buClrTx/>
              <a:buSzTx/>
              <a:buFontTx/>
              <a:buNone/>
              <a:tabLst/>
              <a:defRPr/>
            </a:pPr>
            <a:r>
              <a:rPr lang="ja-JP" altLang="en-US" sz="1600" b="1" dirty="0">
                <a:latin typeface="游ゴシック" panose="020B0400000000000000" pitchFamily="50" charset="-128"/>
                <a:ea typeface="游ゴシック" panose="020B0400000000000000" pitchFamily="50" charset="-128"/>
              </a:rPr>
              <a:t>ナレッジ連携</a:t>
            </a:r>
            <a:endParaRPr lang="en-US" altLang="ja-JP" sz="1600" b="1" dirty="0">
              <a:latin typeface="游ゴシック" panose="020B0400000000000000" pitchFamily="50" charset="-128"/>
              <a:ea typeface="游ゴシック" panose="020B0400000000000000" pitchFamily="50" charset="-128"/>
            </a:endParaRPr>
          </a:p>
        </p:txBody>
      </p:sp>
      <p:pic>
        <p:nvPicPr>
          <p:cNvPr id="32" name="図 31">
            <a:extLst>
              <a:ext uri="{FF2B5EF4-FFF2-40B4-BE49-F238E27FC236}">
                <a16:creationId xmlns:a16="http://schemas.microsoft.com/office/drawing/2014/main" id="{73F626C8-17DE-C7C2-D652-F87ADE19F264}"/>
              </a:ext>
            </a:extLst>
          </p:cNvPr>
          <p:cNvPicPr>
            <a:picLocks noChangeAspect="1"/>
          </p:cNvPicPr>
          <p:nvPr/>
        </p:nvPicPr>
        <p:blipFill>
          <a:blip r:embed="rId8"/>
          <a:srcRect l="11768" t="19215" r="9755" b="29020"/>
          <a:stretch>
            <a:fillRect/>
          </a:stretch>
        </p:blipFill>
        <p:spPr>
          <a:xfrm>
            <a:off x="6598900" y="3372640"/>
            <a:ext cx="1390396" cy="917121"/>
          </a:xfrm>
          <a:prstGeom prst="rect">
            <a:avLst/>
          </a:prstGeom>
        </p:spPr>
      </p:pic>
      <p:sp>
        <p:nvSpPr>
          <p:cNvPr id="33" name="テキスト ボックス 32">
            <a:extLst>
              <a:ext uri="{FF2B5EF4-FFF2-40B4-BE49-F238E27FC236}">
                <a16:creationId xmlns:a16="http://schemas.microsoft.com/office/drawing/2014/main" id="{229DA9C9-FC88-ACEF-AFE7-01409C566F78}"/>
              </a:ext>
            </a:extLst>
          </p:cNvPr>
          <p:cNvSpPr txBox="1"/>
          <p:nvPr/>
        </p:nvSpPr>
        <p:spPr>
          <a:xfrm>
            <a:off x="198913" y="5740572"/>
            <a:ext cx="11702089" cy="400046"/>
          </a:xfrm>
          <a:prstGeom prst="rect">
            <a:avLst/>
          </a:prstGeom>
          <a:noFill/>
        </p:spPr>
        <p:txBody>
          <a:bodyPr wrap="square" rtlCol="0">
            <a:spAutoFit/>
          </a:bodyPr>
          <a:lstStyle/>
          <a:p>
            <a:pPr lvl="0" algn="ctr">
              <a:lnSpc>
                <a:spcPts val="2260"/>
              </a:lnSpc>
              <a:defRPr/>
            </a:pPr>
            <a:r>
              <a:rPr lang="ja-JP" altLang="en-US" sz="2400" b="1" dirty="0">
                <a:solidFill>
                  <a:srgbClr val="0070C0"/>
                </a:solidFill>
                <a:latin typeface="游ゴシック" panose="020B0400000000000000" pitchFamily="50" charset="-128"/>
              </a:rPr>
              <a:t>お客さまの生の声から生成したナレッジをリアルタイムに自己解決に活用</a:t>
            </a:r>
            <a:endParaRPr kumimoji="1" lang="en-US" altLang="ja-JP" sz="2400"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169296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C7F11-CB42-0BAD-6D44-BAA31D559B3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01CF45E-5CBA-F797-ADE5-D6D7256D641F}"/>
              </a:ext>
            </a:extLst>
          </p:cNvPr>
          <p:cNvSpPr txBox="1"/>
          <p:nvPr/>
        </p:nvSpPr>
        <p:spPr>
          <a:xfrm>
            <a:off x="110009" y="237050"/>
            <a:ext cx="10163544"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アンケート調査対象</a:t>
            </a:r>
          </a:p>
        </p:txBody>
      </p:sp>
      <p:sp>
        <p:nvSpPr>
          <p:cNvPr id="12" name="テキスト ボックス 11">
            <a:extLst>
              <a:ext uri="{FF2B5EF4-FFF2-40B4-BE49-F238E27FC236}">
                <a16:creationId xmlns:a16="http://schemas.microsoft.com/office/drawing/2014/main" id="{6459F8CA-A597-CC59-9D0D-28C6EF1AA189}"/>
              </a:ext>
            </a:extLst>
          </p:cNvPr>
          <p:cNvSpPr txBox="1"/>
          <p:nvPr/>
        </p:nvSpPr>
        <p:spPr>
          <a:xfrm>
            <a:off x="215714" y="6203575"/>
            <a:ext cx="11889040" cy="356893"/>
          </a:xfrm>
          <a:prstGeom prst="rect">
            <a:avLst/>
          </a:prstGeom>
          <a:noFill/>
        </p:spPr>
        <p:txBody>
          <a:bodyPr wrap="square" rtlCol="0">
            <a:spAutoFit/>
          </a:bodyPr>
          <a:lstStyle/>
          <a:p>
            <a:pPr marL="0" marR="0" lvl="0" indent="0" algn="r" defTabSz="914400" rtl="0" eaLnBrk="1" fontAlgn="auto" latinLnBrk="0" hangingPunct="1">
              <a:lnSpc>
                <a:spcPts val="2260"/>
              </a:lnSpc>
              <a:spcBef>
                <a:spcPts val="0"/>
              </a:spcBef>
              <a:spcAft>
                <a:spcPts val="0"/>
              </a:spcAft>
              <a:buClrTx/>
              <a:buSzTx/>
              <a:buFontTx/>
              <a:buNone/>
              <a:tabLst/>
              <a:defRPr/>
            </a:pPr>
            <a:r>
              <a:rPr kumimoji="1" lang="en-US" altLang="ja-JP" sz="1000" b="0" i="0" u="none" strike="noStrike" kern="1200" cap="none" spc="80" normalizeH="0" baseline="0" noProof="0" dirty="0">
                <a:ln>
                  <a:noFill/>
                </a:ln>
                <a:solidFill>
                  <a:prstClr val="black"/>
                </a:solidFill>
                <a:effectLst/>
                <a:uLnTx/>
                <a:uFillTx/>
                <a:ea typeface="游ゴシック" panose="020B0400000000000000" pitchFamily="50" charset="-128"/>
                <a:cs typeface="+mn-cs"/>
              </a:rPr>
              <a:t>※</a:t>
            </a:r>
            <a:r>
              <a:rPr kumimoji="1" lang="ja-JP" altLang="en-US" sz="1000" b="0" i="0" u="none" strike="noStrike" kern="1200" cap="none" spc="80" normalizeH="0" baseline="0" noProof="0" dirty="0">
                <a:ln>
                  <a:noFill/>
                </a:ln>
                <a:solidFill>
                  <a:prstClr val="black"/>
                </a:solidFill>
                <a:effectLst/>
                <a:uLnTx/>
                <a:uFillTx/>
                <a:ea typeface="游ゴシック" panose="020B0400000000000000" pitchFamily="50" charset="-128"/>
                <a:cs typeface="+mn-cs"/>
              </a:rPr>
              <a:t>出典：テクマトリクス</a:t>
            </a:r>
            <a:r>
              <a:rPr kumimoji="1" lang="en-US" altLang="ja-JP" sz="1000" b="0" i="0" u="none" strike="noStrike" kern="1200" cap="none" spc="80" normalizeH="0" baseline="0" noProof="0" dirty="0">
                <a:ln>
                  <a:noFill/>
                </a:ln>
                <a:solidFill>
                  <a:prstClr val="black"/>
                </a:solidFill>
                <a:effectLst/>
                <a:uLnTx/>
                <a:uFillTx/>
                <a:ea typeface="游ゴシック" panose="020B0400000000000000" pitchFamily="50" charset="-128"/>
                <a:cs typeface="+mn-cs"/>
              </a:rPr>
              <a:t>CRM FORUM2026</a:t>
            </a:r>
            <a:r>
              <a:rPr kumimoji="1" lang="ja-JP" altLang="en-US" sz="1000" b="0" i="0" u="none" strike="noStrike" kern="1200" cap="none" spc="80" normalizeH="0" baseline="0" noProof="0" dirty="0">
                <a:ln>
                  <a:noFill/>
                </a:ln>
                <a:solidFill>
                  <a:prstClr val="black"/>
                </a:solidFill>
                <a:effectLst/>
                <a:uLnTx/>
                <a:uFillTx/>
                <a:ea typeface="游ゴシック" panose="020B0400000000000000" pitchFamily="50" charset="-128"/>
                <a:cs typeface="+mn-cs"/>
              </a:rPr>
              <a:t>アンケート結果</a:t>
            </a:r>
            <a:endParaRPr kumimoji="1" lang="en-US" altLang="ja-JP" sz="10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52C904B1-4E67-2E60-1A51-AA9836AE5970}"/>
              </a:ext>
            </a:extLst>
          </p:cNvPr>
          <p:cNvSpPr txBox="1"/>
          <p:nvPr/>
        </p:nvSpPr>
        <p:spPr>
          <a:xfrm>
            <a:off x="1286892" y="950532"/>
            <a:ext cx="10715223" cy="561027"/>
          </a:xfrm>
          <a:prstGeom prst="rect">
            <a:avLst/>
          </a:prstGeom>
          <a:solidFill>
            <a:schemeClr val="bg1">
              <a:lumMod val="95000"/>
            </a:schemeClr>
          </a:solidFill>
        </p:spPr>
        <p:txBody>
          <a:bodyPr wrap="square" anchor="ctr">
            <a:noAutofit/>
          </a:bodyPr>
          <a:lstStyle/>
          <a:p>
            <a:r>
              <a:rPr kumimoji="1" lang="ja-JP" altLang="en-US" sz="1200" spc="80" dirty="0">
                <a:solidFill>
                  <a:prstClr val="black"/>
                </a:solidFill>
              </a:rPr>
              <a:t>「テクマトリクス</a:t>
            </a:r>
            <a:r>
              <a:rPr kumimoji="1" lang="en-US" altLang="ja-JP" sz="1200" spc="80" dirty="0">
                <a:solidFill>
                  <a:prstClr val="black"/>
                </a:solidFill>
              </a:rPr>
              <a:t>CRM FORUM2026</a:t>
            </a:r>
            <a:r>
              <a:rPr kumimoji="1" lang="ja-JP" altLang="en-US" sz="1200" spc="80" dirty="0">
                <a:solidFill>
                  <a:prstClr val="black"/>
                </a:solidFill>
              </a:rPr>
              <a:t>」に参加申し込みしたコンタクトセンター業界の責任者および担当者</a:t>
            </a:r>
            <a:endParaRPr lang="ja-JP" altLang="en-US" sz="1200" dirty="0"/>
          </a:p>
        </p:txBody>
      </p:sp>
      <p:sp>
        <p:nvSpPr>
          <p:cNvPr id="18" name="テキスト ボックス 17">
            <a:extLst>
              <a:ext uri="{FF2B5EF4-FFF2-40B4-BE49-F238E27FC236}">
                <a16:creationId xmlns:a16="http://schemas.microsoft.com/office/drawing/2014/main" id="{FB721A67-E952-DB11-160C-E23A22708FC2}"/>
              </a:ext>
            </a:extLst>
          </p:cNvPr>
          <p:cNvSpPr txBox="1"/>
          <p:nvPr/>
        </p:nvSpPr>
        <p:spPr>
          <a:xfrm>
            <a:off x="143066" y="950531"/>
            <a:ext cx="1063144" cy="561027"/>
          </a:xfrm>
          <a:prstGeom prst="rect">
            <a:avLst/>
          </a:prstGeom>
          <a:solidFill>
            <a:srgbClr val="002060"/>
          </a:solidFill>
        </p:spPr>
        <p:txBody>
          <a:bodyPr wrap="square" anchor="ctr">
            <a:noAutofit/>
          </a:bodyPr>
          <a:lstStyle/>
          <a:p>
            <a:pPr algn="ctr"/>
            <a:r>
              <a:rPr lang="ja-JP" altLang="en-US" sz="1200" dirty="0">
                <a:solidFill>
                  <a:schemeClr val="bg1"/>
                </a:solidFill>
              </a:rPr>
              <a:t>調査対象</a:t>
            </a:r>
          </a:p>
        </p:txBody>
      </p:sp>
      <p:graphicFrame>
        <p:nvGraphicFramePr>
          <p:cNvPr id="6" name="グラフ 5">
            <a:extLst>
              <a:ext uri="{FF2B5EF4-FFF2-40B4-BE49-F238E27FC236}">
                <a16:creationId xmlns:a16="http://schemas.microsoft.com/office/drawing/2014/main" id="{2DADC2E8-C96B-F040-4CB8-611F2F598414}"/>
              </a:ext>
            </a:extLst>
          </p:cNvPr>
          <p:cNvGraphicFramePr>
            <a:graphicFrameLocks/>
          </p:cNvGraphicFramePr>
          <p:nvPr>
            <p:extLst>
              <p:ext uri="{D42A27DB-BD31-4B8C-83A1-F6EECF244321}">
                <p14:modId xmlns:p14="http://schemas.microsoft.com/office/powerpoint/2010/main" val="360669058"/>
              </p:ext>
            </p:extLst>
          </p:nvPr>
        </p:nvGraphicFramePr>
        <p:xfrm>
          <a:off x="143066" y="1782143"/>
          <a:ext cx="4662198" cy="4262807"/>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65EC90E4-4323-359B-4802-EC7ABA8F0497}"/>
              </a:ext>
            </a:extLst>
          </p:cNvPr>
          <p:cNvSpPr txBox="1"/>
          <p:nvPr/>
        </p:nvSpPr>
        <p:spPr>
          <a:xfrm>
            <a:off x="3641717" y="1782141"/>
            <a:ext cx="1363449" cy="276999"/>
          </a:xfrm>
          <a:prstGeom prst="rect">
            <a:avLst/>
          </a:prstGeom>
          <a:noFill/>
        </p:spPr>
        <p:txBody>
          <a:bodyPr wrap="square">
            <a:spAutoFit/>
          </a:bodyPr>
          <a:lstStyle/>
          <a:p>
            <a:pPr algn="ctr"/>
            <a:r>
              <a:rPr lang="en-US" altLang="ja-JP" sz="1200" dirty="0"/>
              <a:t>n</a:t>
            </a:r>
            <a:r>
              <a:rPr lang="ja-JP" altLang="en-US" sz="1200" dirty="0"/>
              <a:t>数</a:t>
            </a:r>
            <a:r>
              <a:rPr lang="en-US" altLang="ja-JP" sz="1200" dirty="0"/>
              <a:t>=1,159</a:t>
            </a:r>
            <a:r>
              <a:rPr lang="ja-JP" altLang="en-US" sz="1200" dirty="0"/>
              <a:t>件</a:t>
            </a:r>
          </a:p>
        </p:txBody>
      </p:sp>
      <p:graphicFrame>
        <p:nvGraphicFramePr>
          <p:cNvPr id="8" name="グラフ 7">
            <a:extLst>
              <a:ext uri="{FF2B5EF4-FFF2-40B4-BE49-F238E27FC236}">
                <a16:creationId xmlns:a16="http://schemas.microsoft.com/office/drawing/2014/main" id="{E5AD71E9-FC19-87A9-8250-6370A14CF2D2}"/>
              </a:ext>
            </a:extLst>
          </p:cNvPr>
          <p:cNvGraphicFramePr>
            <a:graphicFrameLocks/>
          </p:cNvGraphicFramePr>
          <p:nvPr>
            <p:extLst>
              <p:ext uri="{D42A27DB-BD31-4B8C-83A1-F6EECF244321}">
                <p14:modId xmlns:p14="http://schemas.microsoft.com/office/powerpoint/2010/main" val="1138314923"/>
              </p:ext>
            </p:extLst>
          </p:nvPr>
        </p:nvGraphicFramePr>
        <p:xfrm>
          <a:off x="5274905" y="1782141"/>
          <a:ext cx="6727211" cy="4262806"/>
        </p:xfrm>
        <a:graphic>
          <a:graphicData uri="http://schemas.openxmlformats.org/drawingml/2006/chart">
            <c:chart xmlns:c="http://schemas.openxmlformats.org/drawingml/2006/chart" xmlns:r="http://schemas.openxmlformats.org/officeDocument/2006/relationships" r:id="rId4"/>
          </a:graphicData>
        </a:graphic>
      </p:graphicFrame>
      <p:sp>
        <p:nvSpPr>
          <p:cNvPr id="9" name="テキスト ボックス 8">
            <a:extLst>
              <a:ext uri="{FF2B5EF4-FFF2-40B4-BE49-F238E27FC236}">
                <a16:creationId xmlns:a16="http://schemas.microsoft.com/office/drawing/2014/main" id="{5961FC77-2E54-CDB5-6969-EC01194F4616}"/>
              </a:ext>
            </a:extLst>
          </p:cNvPr>
          <p:cNvSpPr txBox="1"/>
          <p:nvPr/>
        </p:nvSpPr>
        <p:spPr>
          <a:xfrm>
            <a:off x="7822092" y="1782141"/>
            <a:ext cx="1363449" cy="276999"/>
          </a:xfrm>
          <a:prstGeom prst="rect">
            <a:avLst/>
          </a:prstGeom>
          <a:noFill/>
        </p:spPr>
        <p:txBody>
          <a:bodyPr wrap="square">
            <a:spAutoFit/>
          </a:bodyPr>
          <a:lstStyle/>
          <a:p>
            <a:pPr algn="ctr"/>
            <a:r>
              <a:rPr lang="en-US" altLang="ja-JP" sz="1200" dirty="0"/>
              <a:t>n</a:t>
            </a:r>
            <a:r>
              <a:rPr lang="ja-JP" altLang="en-US" sz="1200" dirty="0"/>
              <a:t>数</a:t>
            </a:r>
            <a:r>
              <a:rPr lang="en-US" altLang="ja-JP" sz="1200" dirty="0"/>
              <a:t>=1,159</a:t>
            </a:r>
            <a:r>
              <a:rPr lang="ja-JP" altLang="en-US" sz="1200" dirty="0"/>
              <a:t>件</a:t>
            </a:r>
          </a:p>
        </p:txBody>
      </p:sp>
    </p:spTree>
    <p:extLst>
      <p:ext uri="{BB962C8B-B14F-4D97-AF65-F5344CB8AC3E}">
        <p14:creationId xmlns:p14="http://schemas.microsoft.com/office/powerpoint/2010/main" val="1635575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FC6D5-BB96-FD8D-7CBE-5B850ADCEA87}"/>
            </a:ext>
          </a:extLst>
        </p:cNvPr>
        <p:cNvGrpSpPr/>
        <p:nvPr/>
      </p:nvGrpSpPr>
      <p:grpSpPr>
        <a:xfrm>
          <a:off x="0" y="0"/>
          <a:ext cx="0" cy="0"/>
          <a:chOff x="0" y="0"/>
          <a:chExt cx="0" cy="0"/>
        </a:xfrm>
      </p:grpSpPr>
      <p:pic>
        <p:nvPicPr>
          <p:cNvPr id="41" name="図 40" descr="探す, 座る, 男, 水 が含まれている画像&#10;&#10;AI 生成コンテンツは誤りを含む可能性があります。">
            <a:extLst>
              <a:ext uri="{FF2B5EF4-FFF2-40B4-BE49-F238E27FC236}">
                <a16:creationId xmlns:a16="http://schemas.microsoft.com/office/drawing/2014/main" id="{4EE86EE4-01A1-9A81-E40C-7EF60D5CFED3}"/>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0" y="11019"/>
            <a:ext cx="12193200" cy="6858000"/>
          </a:xfrm>
          <a:prstGeom prst="rect">
            <a:avLst/>
          </a:prstGeom>
        </p:spPr>
      </p:pic>
      <p:sp>
        <p:nvSpPr>
          <p:cNvPr id="12" name="テキスト ボックス 11">
            <a:extLst>
              <a:ext uri="{FF2B5EF4-FFF2-40B4-BE49-F238E27FC236}">
                <a16:creationId xmlns:a16="http://schemas.microsoft.com/office/drawing/2014/main" id="{16DF81D9-A85A-5417-F897-D58E8FFB7FBA}"/>
              </a:ext>
            </a:extLst>
          </p:cNvPr>
          <p:cNvSpPr txBox="1"/>
          <p:nvPr/>
        </p:nvSpPr>
        <p:spPr>
          <a:xfrm>
            <a:off x="2333051" y="1073572"/>
            <a:ext cx="7587919" cy="584775"/>
          </a:xfrm>
          <a:prstGeom prst="rect">
            <a:avLst/>
          </a:prstGeom>
          <a:noFill/>
        </p:spPr>
        <p:txBody>
          <a:bodyPr wrap="square" rtlCol="0">
            <a:spAutoFit/>
          </a:bodyPr>
          <a:lstStyle/>
          <a:p>
            <a:pPr algn="ctr"/>
            <a:r>
              <a:rPr lang="ja-JP" altLang="en-US" sz="3200" b="1" spc="80" dirty="0">
                <a:solidFill>
                  <a:srgbClr val="616161"/>
                </a:solidFill>
                <a:latin typeface="游ゴシック" panose="020B0400000000000000" pitchFamily="50" charset="-128"/>
                <a:ea typeface="游ゴシック" panose="020B0400000000000000" pitchFamily="50" charset="-128"/>
              </a:rPr>
              <a:t>お問い合わせは以下までお願いします</a:t>
            </a:r>
            <a:endParaRPr kumimoji="1" lang="ja-JP" altLang="en-US" sz="2800" b="1" dirty="0">
              <a:solidFill>
                <a:srgbClr val="616161"/>
              </a:solidFill>
              <a:latin typeface="游ゴシック" panose="020B0400000000000000" pitchFamily="50" charset="-128"/>
              <a:ea typeface="游ゴシック" panose="020B0400000000000000" pitchFamily="50" charset="-128"/>
            </a:endParaRPr>
          </a:p>
        </p:txBody>
      </p:sp>
      <p:pic>
        <p:nvPicPr>
          <p:cNvPr id="2" name="図 1">
            <a:extLst>
              <a:ext uri="{FF2B5EF4-FFF2-40B4-BE49-F238E27FC236}">
                <a16:creationId xmlns:a16="http://schemas.microsoft.com/office/drawing/2014/main" id="{E84458D0-9853-F7E7-A5EB-EAE0861722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761" y="4947653"/>
            <a:ext cx="1800500" cy="1419582"/>
          </a:xfrm>
          <a:prstGeom prst="rect">
            <a:avLst/>
          </a:prstGeom>
        </p:spPr>
      </p:pic>
      <p:sp>
        <p:nvSpPr>
          <p:cNvPr id="4" name="正方形/長方形 3">
            <a:extLst>
              <a:ext uri="{FF2B5EF4-FFF2-40B4-BE49-F238E27FC236}">
                <a16:creationId xmlns:a16="http://schemas.microsoft.com/office/drawing/2014/main" id="{4DECCDD5-2C88-0604-64AE-0487D6583A01}"/>
              </a:ext>
            </a:extLst>
          </p:cNvPr>
          <p:cNvSpPr/>
          <p:nvPr/>
        </p:nvSpPr>
        <p:spPr>
          <a:xfrm>
            <a:off x="2055729" y="2524201"/>
            <a:ext cx="8142564" cy="503590"/>
          </a:xfrm>
          <a:prstGeom prst="rect">
            <a:avLst/>
          </a:prstGeom>
        </p:spPr>
        <p:txBody>
          <a:bodyPr wrap="square" lIns="36000" tIns="36000" rIns="36000" bIns="36000">
            <a:spAutoFit/>
          </a:bodyPr>
          <a:lstStyle/>
          <a:p>
            <a:r>
              <a:rPr kumimoji="1" lang="en-US" altLang="ja-JP" sz="2800" b="1" dirty="0">
                <a:solidFill>
                  <a:srgbClr val="0070C0"/>
                </a:solidFill>
                <a:latin typeface="+mn-ea"/>
              </a:rPr>
              <a:t>QuickSummary2.0</a:t>
            </a:r>
            <a:r>
              <a:rPr kumimoji="1" lang="ja-JP" altLang="en-US" sz="2000" dirty="0">
                <a:latin typeface="+mn-ea"/>
              </a:rPr>
              <a:t>について</a:t>
            </a:r>
            <a:r>
              <a:rPr kumimoji="1" lang="en-US" altLang="ja-JP" sz="2000" dirty="0">
                <a:latin typeface="+mn-ea"/>
              </a:rPr>
              <a:t>	</a:t>
            </a:r>
            <a:r>
              <a:rPr kumimoji="1" lang="ja-JP" altLang="en-US" sz="2000" dirty="0">
                <a:latin typeface="+mn-ea"/>
              </a:rPr>
              <a:t>：資料請求ページは</a:t>
            </a:r>
            <a:r>
              <a:rPr kumimoji="1" lang="ja-JP" altLang="en-US" sz="2800" b="1" dirty="0">
                <a:latin typeface="+mn-ea"/>
                <a:hlinkClick r:id="rId5"/>
              </a:rPr>
              <a:t>こちら</a:t>
            </a:r>
            <a:endParaRPr kumimoji="1" lang="en-US" altLang="ja-JP" sz="2000" b="1" dirty="0">
              <a:latin typeface="+mn-ea"/>
            </a:endParaRPr>
          </a:p>
        </p:txBody>
      </p:sp>
      <p:sp>
        <p:nvSpPr>
          <p:cNvPr id="3" name="正方形/長方形 2">
            <a:extLst>
              <a:ext uri="{FF2B5EF4-FFF2-40B4-BE49-F238E27FC236}">
                <a16:creationId xmlns:a16="http://schemas.microsoft.com/office/drawing/2014/main" id="{3BBF53EA-82A3-68BD-DD57-837516D1F6D8}"/>
              </a:ext>
            </a:extLst>
          </p:cNvPr>
          <p:cNvSpPr/>
          <p:nvPr/>
        </p:nvSpPr>
        <p:spPr>
          <a:xfrm>
            <a:off x="2055729" y="3673399"/>
            <a:ext cx="8142564" cy="565146"/>
          </a:xfrm>
          <a:prstGeom prst="rect">
            <a:avLst/>
          </a:prstGeom>
        </p:spPr>
        <p:txBody>
          <a:bodyPr wrap="square" lIns="36000" tIns="36000" rIns="36000" bIns="36000">
            <a:spAutoFit/>
          </a:bodyPr>
          <a:lstStyle/>
          <a:p>
            <a:r>
              <a:rPr kumimoji="1" lang="en-US" altLang="ja-JP" sz="3200" b="1" dirty="0">
                <a:solidFill>
                  <a:schemeClr val="accent6">
                    <a:lumMod val="75000"/>
                  </a:schemeClr>
                </a:solidFill>
                <a:latin typeface="+mn-ea"/>
              </a:rPr>
              <a:t>Navie</a:t>
            </a:r>
            <a:r>
              <a:rPr kumimoji="1" lang="ja-JP" altLang="en-US" sz="2000" dirty="0">
                <a:latin typeface="+mn-ea"/>
              </a:rPr>
              <a:t>について</a:t>
            </a:r>
            <a:r>
              <a:rPr kumimoji="1" lang="en-US" altLang="ja-JP" sz="2000" dirty="0">
                <a:latin typeface="+mn-ea"/>
              </a:rPr>
              <a:t>			</a:t>
            </a:r>
            <a:r>
              <a:rPr kumimoji="1" lang="ja-JP" altLang="en-US" sz="2000" dirty="0">
                <a:latin typeface="+mn-ea"/>
              </a:rPr>
              <a:t>：お問い合わせは</a:t>
            </a:r>
            <a:r>
              <a:rPr kumimoji="1" lang="ja-JP" altLang="en-US" sz="2800" b="1" dirty="0">
                <a:latin typeface="+mn-ea"/>
                <a:hlinkClick r:id="rId6"/>
              </a:rPr>
              <a:t>こちら</a:t>
            </a:r>
            <a:endParaRPr kumimoji="1" lang="en-US" altLang="ja-JP" sz="2000" b="1" dirty="0">
              <a:latin typeface="+mn-ea"/>
            </a:endParaRPr>
          </a:p>
        </p:txBody>
      </p:sp>
    </p:spTree>
    <p:extLst>
      <p:ext uri="{BB962C8B-B14F-4D97-AF65-F5344CB8AC3E}">
        <p14:creationId xmlns:p14="http://schemas.microsoft.com/office/powerpoint/2010/main" val="2751651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98F7C-F33E-6D9D-CCB7-F89C96E5DD2D}"/>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5F49521-A804-FDCE-38EF-D9297C75CB0E}"/>
              </a:ext>
            </a:extLst>
          </p:cNvPr>
          <p:cNvSpPr txBox="1"/>
          <p:nvPr/>
        </p:nvSpPr>
        <p:spPr>
          <a:xfrm>
            <a:off x="110009" y="237050"/>
            <a:ext cx="10163544"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アンケート結果①</a:t>
            </a:r>
            <a:r>
              <a:rPr lang="en-US" altLang="ja-JP" sz="2400" b="1" spc="200" dirty="0">
                <a:solidFill>
                  <a:srgbClr val="616161"/>
                </a:solidFill>
              </a:rPr>
              <a:t>_</a:t>
            </a:r>
            <a:r>
              <a:rPr lang="ja-JP" altLang="en-US" sz="2400" b="1" spc="200" dirty="0">
                <a:solidFill>
                  <a:srgbClr val="616161"/>
                </a:solidFill>
              </a:rPr>
              <a:t>生成</a:t>
            </a:r>
            <a:r>
              <a:rPr lang="en-US" altLang="ja-JP" sz="2400" b="1" spc="200" dirty="0">
                <a:solidFill>
                  <a:srgbClr val="616161"/>
                </a:solidFill>
              </a:rPr>
              <a:t>AI</a:t>
            </a:r>
            <a:r>
              <a:rPr lang="ja-JP" altLang="en-US" sz="2400" b="1" spc="200" dirty="0">
                <a:solidFill>
                  <a:srgbClr val="616161"/>
                </a:solidFill>
              </a:rPr>
              <a:t>を業務で利用しているか</a:t>
            </a:r>
          </a:p>
        </p:txBody>
      </p:sp>
      <p:sp>
        <p:nvSpPr>
          <p:cNvPr id="12" name="テキスト ボックス 11">
            <a:extLst>
              <a:ext uri="{FF2B5EF4-FFF2-40B4-BE49-F238E27FC236}">
                <a16:creationId xmlns:a16="http://schemas.microsoft.com/office/drawing/2014/main" id="{D39C9476-E066-9B18-2925-7B999E4C3370}"/>
              </a:ext>
            </a:extLst>
          </p:cNvPr>
          <p:cNvSpPr txBox="1"/>
          <p:nvPr/>
        </p:nvSpPr>
        <p:spPr>
          <a:xfrm>
            <a:off x="215714" y="6203575"/>
            <a:ext cx="11889040" cy="356893"/>
          </a:xfrm>
          <a:prstGeom prst="rect">
            <a:avLst/>
          </a:prstGeom>
          <a:noFill/>
        </p:spPr>
        <p:txBody>
          <a:bodyPr wrap="square" rtlCol="0">
            <a:spAutoFit/>
          </a:bodyPr>
          <a:lstStyle/>
          <a:p>
            <a:pPr marL="0" marR="0" lvl="0" indent="0" algn="r" defTabSz="914400" rtl="0" eaLnBrk="1" fontAlgn="auto" latinLnBrk="0" hangingPunct="1">
              <a:lnSpc>
                <a:spcPts val="2260"/>
              </a:lnSpc>
              <a:spcBef>
                <a:spcPts val="0"/>
              </a:spcBef>
              <a:spcAft>
                <a:spcPts val="0"/>
              </a:spcAft>
              <a:buClrTx/>
              <a:buSzTx/>
              <a:buFontTx/>
              <a:buNone/>
              <a:tabLst/>
              <a:defRPr/>
            </a:pPr>
            <a:r>
              <a:rPr kumimoji="1" lang="en-US" altLang="ja-JP" sz="1000" b="0" i="0" u="none" strike="noStrike" kern="1200" cap="none" spc="80" normalizeH="0" baseline="0" noProof="0" dirty="0">
                <a:ln>
                  <a:noFill/>
                </a:ln>
                <a:solidFill>
                  <a:prstClr val="black"/>
                </a:solidFill>
                <a:effectLst/>
                <a:uLnTx/>
                <a:uFillTx/>
                <a:ea typeface="游ゴシック" panose="020B0400000000000000" pitchFamily="50" charset="-128"/>
                <a:cs typeface="+mn-cs"/>
              </a:rPr>
              <a:t>※</a:t>
            </a:r>
            <a:r>
              <a:rPr kumimoji="1" lang="ja-JP" altLang="en-US" sz="1000" b="0" i="0" u="none" strike="noStrike" kern="1200" cap="none" spc="80" normalizeH="0" baseline="0" noProof="0" dirty="0">
                <a:ln>
                  <a:noFill/>
                </a:ln>
                <a:solidFill>
                  <a:prstClr val="black"/>
                </a:solidFill>
                <a:effectLst/>
                <a:uLnTx/>
                <a:uFillTx/>
                <a:ea typeface="游ゴシック" panose="020B0400000000000000" pitchFamily="50" charset="-128"/>
                <a:cs typeface="+mn-cs"/>
              </a:rPr>
              <a:t>出典：テクマトリクス</a:t>
            </a:r>
            <a:r>
              <a:rPr kumimoji="1" lang="en-US" altLang="ja-JP" sz="1000" b="0" i="0" u="none" strike="noStrike" kern="1200" cap="none" spc="80" normalizeH="0" baseline="0" noProof="0" dirty="0">
                <a:ln>
                  <a:noFill/>
                </a:ln>
                <a:solidFill>
                  <a:prstClr val="black"/>
                </a:solidFill>
                <a:effectLst/>
                <a:uLnTx/>
                <a:uFillTx/>
                <a:ea typeface="游ゴシック" panose="020B0400000000000000" pitchFamily="50" charset="-128"/>
                <a:cs typeface="+mn-cs"/>
              </a:rPr>
              <a:t>CRM FORUM2026</a:t>
            </a:r>
            <a:r>
              <a:rPr kumimoji="1" lang="ja-JP" altLang="en-US" sz="1000" b="0" i="0" u="none" strike="noStrike" kern="1200" cap="none" spc="80" normalizeH="0" baseline="0" noProof="0" dirty="0">
                <a:ln>
                  <a:noFill/>
                </a:ln>
                <a:solidFill>
                  <a:prstClr val="black"/>
                </a:solidFill>
                <a:effectLst/>
                <a:uLnTx/>
                <a:uFillTx/>
                <a:ea typeface="游ゴシック" panose="020B0400000000000000" pitchFamily="50" charset="-128"/>
                <a:cs typeface="+mn-cs"/>
              </a:rPr>
              <a:t>アンケート結果</a:t>
            </a:r>
            <a:endParaRPr kumimoji="1" lang="en-US" altLang="ja-JP" sz="10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p:txBody>
      </p:sp>
      <p:graphicFrame>
        <p:nvGraphicFramePr>
          <p:cNvPr id="15" name="グラフ 14">
            <a:extLst>
              <a:ext uri="{FF2B5EF4-FFF2-40B4-BE49-F238E27FC236}">
                <a16:creationId xmlns:a16="http://schemas.microsoft.com/office/drawing/2014/main" id="{A60D7A0F-1E1C-FD48-124B-858CDC4093BD}"/>
              </a:ext>
            </a:extLst>
          </p:cNvPr>
          <p:cNvGraphicFramePr>
            <a:graphicFrameLocks/>
          </p:cNvGraphicFramePr>
          <p:nvPr/>
        </p:nvGraphicFramePr>
        <p:xfrm>
          <a:off x="219915" y="2196350"/>
          <a:ext cx="5449587" cy="3783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a:extLst>
              <a:ext uri="{FF2B5EF4-FFF2-40B4-BE49-F238E27FC236}">
                <a16:creationId xmlns:a16="http://schemas.microsoft.com/office/drawing/2014/main" id="{9C6E96B2-9881-5F22-EFB4-6B42759ECD8E}"/>
              </a:ext>
            </a:extLst>
          </p:cNvPr>
          <p:cNvGraphicFramePr>
            <a:graphicFrameLocks/>
          </p:cNvGraphicFramePr>
          <p:nvPr/>
        </p:nvGraphicFramePr>
        <p:xfrm>
          <a:off x="5924718" y="2196350"/>
          <a:ext cx="6002541" cy="3783107"/>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a:extLst>
              <a:ext uri="{FF2B5EF4-FFF2-40B4-BE49-F238E27FC236}">
                <a16:creationId xmlns:a16="http://schemas.microsoft.com/office/drawing/2014/main" id="{AD522723-55D1-D434-C8DE-B5636A6FE6BE}"/>
              </a:ext>
            </a:extLst>
          </p:cNvPr>
          <p:cNvSpPr txBox="1"/>
          <p:nvPr/>
        </p:nvSpPr>
        <p:spPr>
          <a:xfrm>
            <a:off x="1389530" y="941202"/>
            <a:ext cx="10537730" cy="878629"/>
          </a:xfrm>
          <a:prstGeom prst="rect">
            <a:avLst/>
          </a:prstGeom>
          <a:solidFill>
            <a:schemeClr val="bg1">
              <a:lumMod val="95000"/>
            </a:schemeClr>
          </a:solidFill>
        </p:spPr>
        <p:txBody>
          <a:bodyPr wrap="square" anchor="ctr">
            <a:noAutofit/>
          </a:bodyPr>
          <a:lstStyle/>
          <a:p>
            <a:pPr marL="179388" indent="-179388">
              <a:buFont typeface="Arial" panose="020B0604020202020204" pitchFamily="34" charset="0"/>
              <a:buChar char="•"/>
            </a:pPr>
            <a:r>
              <a:rPr lang="ja-JP" altLang="en-US" sz="1200" dirty="0"/>
              <a:t>「生成</a:t>
            </a:r>
            <a:r>
              <a:rPr lang="en-US" altLang="ja-JP" sz="1200" dirty="0"/>
              <a:t>AI</a:t>
            </a:r>
            <a:r>
              <a:rPr lang="ja-JP" altLang="en-US" sz="1200" dirty="0"/>
              <a:t>を使っている」もしくは「半年以内に使う予定」と回答しているのは全体の約</a:t>
            </a:r>
            <a:r>
              <a:rPr lang="en-US" altLang="ja-JP" sz="1200" dirty="0"/>
              <a:t>75%</a:t>
            </a:r>
            <a:r>
              <a:rPr lang="ja-JP" altLang="en-US" sz="1200" dirty="0"/>
              <a:t>以上となり、</a:t>
            </a:r>
            <a:r>
              <a:rPr lang="ja-JP" altLang="en-US" sz="1200" b="1" dirty="0">
                <a:solidFill>
                  <a:srgbClr val="0070C0"/>
                </a:solidFill>
              </a:rPr>
              <a:t>ほとんどのコンタクトセンターで何かしらの利用が既にされている</a:t>
            </a:r>
            <a:r>
              <a:rPr lang="ja-JP" altLang="en-US" sz="1200" dirty="0"/>
              <a:t>。</a:t>
            </a:r>
            <a:endParaRPr lang="en-US" altLang="ja-JP" sz="1200" dirty="0"/>
          </a:p>
          <a:p>
            <a:pPr marL="179388" indent="-179388">
              <a:buFont typeface="Arial" panose="020B0604020202020204" pitchFamily="34" charset="0"/>
              <a:buChar char="•"/>
            </a:pPr>
            <a:r>
              <a:rPr lang="ja-JP" altLang="en-US" sz="1200" dirty="0"/>
              <a:t>席数規模別にみると、大規模センターではほぼ利用されているが、</a:t>
            </a:r>
            <a:r>
              <a:rPr lang="en-US" altLang="ja-JP" sz="1200" b="1" dirty="0">
                <a:solidFill>
                  <a:srgbClr val="0070C0"/>
                </a:solidFill>
              </a:rPr>
              <a:t>50</a:t>
            </a:r>
            <a:r>
              <a:rPr lang="ja-JP" altLang="en-US" sz="1200" b="1" dirty="0">
                <a:solidFill>
                  <a:srgbClr val="0070C0"/>
                </a:solidFill>
              </a:rPr>
              <a:t>席未満の小規模センターにおいても利用が広がっている状況</a:t>
            </a:r>
            <a:r>
              <a:rPr lang="ja-JP" altLang="en-US" sz="1200" dirty="0"/>
              <a:t>である。</a:t>
            </a:r>
          </a:p>
        </p:txBody>
      </p:sp>
      <p:sp>
        <p:nvSpPr>
          <p:cNvPr id="18" name="テキスト ボックス 17">
            <a:extLst>
              <a:ext uri="{FF2B5EF4-FFF2-40B4-BE49-F238E27FC236}">
                <a16:creationId xmlns:a16="http://schemas.microsoft.com/office/drawing/2014/main" id="{06E6DF4F-C71E-F567-2CA7-1DB41A5376D9}"/>
              </a:ext>
            </a:extLst>
          </p:cNvPr>
          <p:cNvSpPr txBox="1"/>
          <p:nvPr/>
        </p:nvSpPr>
        <p:spPr>
          <a:xfrm>
            <a:off x="215714" y="941201"/>
            <a:ext cx="1093133" cy="878629"/>
          </a:xfrm>
          <a:prstGeom prst="rect">
            <a:avLst/>
          </a:prstGeom>
          <a:solidFill>
            <a:srgbClr val="002060"/>
          </a:solidFill>
        </p:spPr>
        <p:txBody>
          <a:bodyPr wrap="square" anchor="ctr">
            <a:noAutofit/>
          </a:bodyPr>
          <a:lstStyle/>
          <a:p>
            <a:pPr algn="ctr"/>
            <a:r>
              <a:rPr lang="ja-JP" altLang="en-US" sz="1200" dirty="0">
                <a:solidFill>
                  <a:schemeClr val="bg1"/>
                </a:solidFill>
              </a:rPr>
              <a:t>弊社</a:t>
            </a:r>
            <a:endParaRPr lang="en-US" altLang="ja-JP" sz="1200" dirty="0">
              <a:solidFill>
                <a:schemeClr val="bg1"/>
              </a:solidFill>
            </a:endParaRPr>
          </a:p>
          <a:p>
            <a:pPr algn="ctr"/>
            <a:r>
              <a:rPr lang="ja-JP" altLang="en-US" sz="1200" dirty="0">
                <a:solidFill>
                  <a:schemeClr val="bg1"/>
                </a:solidFill>
              </a:rPr>
              <a:t>コメント</a:t>
            </a:r>
          </a:p>
        </p:txBody>
      </p:sp>
      <p:sp>
        <p:nvSpPr>
          <p:cNvPr id="4" name="テキスト ボックス 3">
            <a:extLst>
              <a:ext uri="{FF2B5EF4-FFF2-40B4-BE49-F238E27FC236}">
                <a16:creationId xmlns:a16="http://schemas.microsoft.com/office/drawing/2014/main" id="{91177B40-51F7-23ED-BD33-C37D9543D804}"/>
              </a:ext>
            </a:extLst>
          </p:cNvPr>
          <p:cNvSpPr txBox="1"/>
          <p:nvPr/>
        </p:nvSpPr>
        <p:spPr>
          <a:xfrm>
            <a:off x="4306053" y="2286452"/>
            <a:ext cx="1363449" cy="276999"/>
          </a:xfrm>
          <a:prstGeom prst="rect">
            <a:avLst/>
          </a:prstGeom>
          <a:noFill/>
        </p:spPr>
        <p:txBody>
          <a:bodyPr wrap="square">
            <a:spAutoFit/>
          </a:bodyPr>
          <a:lstStyle/>
          <a:p>
            <a:pPr algn="ctr"/>
            <a:r>
              <a:rPr lang="en-US" altLang="ja-JP" sz="1200" dirty="0"/>
              <a:t>n</a:t>
            </a:r>
            <a:r>
              <a:rPr lang="ja-JP" altLang="en-US" sz="1200" dirty="0"/>
              <a:t>数</a:t>
            </a:r>
            <a:r>
              <a:rPr lang="en-US" altLang="ja-JP" sz="1200" dirty="0"/>
              <a:t>=1,159</a:t>
            </a:r>
            <a:r>
              <a:rPr lang="ja-JP" altLang="en-US" sz="1200" dirty="0"/>
              <a:t>件</a:t>
            </a:r>
          </a:p>
        </p:txBody>
      </p:sp>
      <p:sp>
        <p:nvSpPr>
          <p:cNvPr id="5" name="テキスト ボックス 4">
            <a:extLst>
              <a:ext uri="{FF2B5EF4-FFF2-40B4-BE49-F238E27FC236}">
                <a16:creationId xmlns:a16="http://schemas.microsoft.com/office/drawing/2014/main" id="{0FEB7CF5-D7AF-359C-B35B-EEB7DE170B23}"/>
              </a:ext>
            </a:extLst>
          </p:cNvPr>
          <p:cNvSpPr txBox="1"/>
          <p:nvPr/>
        </p:nvSpPr>
        <p:spPr>
          <a:xfrm>
            <a:off x="10563810" y="2286451"/>
            <a:ext cx="1363449" cy="276999"/>
          </a:xfrm>
          <a:prstGeom prst="rect">
            <a:avLst/>
          </a:prstGeom>
          <a:noFill/>
        </p:spPr>
        <p:txBody>
          <a:bodyPr wrap="square">
            <a:spAutoFit/>
          </a:bodyPr>
          <a:lstStyle/>
          <a:p>
            <a:pPr algn="ctr"/>
            <a:r>
              <a:rPr lang="en-US" altLang="ja-JP" sz="1200" dirty="0"/>
              <a:t>n</a:t>
            </a:r>
            <a:r>
              <a:rPr lang="ja-JP" altLang="en-US" sz="1200" dirty="0"/>
              <a:t>数</a:t>
            </a:r>
            <a:r>
              <a:rPr lang="en-US" altLang="ja-JP" sz="1200" dirty="0"/>
              <a:t>=1,159</a:t>
            </a:r>
            <a:r>
              <a:rPr lang="ja-JP" altLang="en-US" sz="1200" dirty="0"/>
              <a:t>件</a:t>
            </a:r>
          </a:p>
        </p:txBody>
      </p:sp>
    </p:spTree>
    <p:extLst>
      <p:ext uri="{BB962C8B-B14F-4D97-AF65-F5344CB8AC3E}">
        <p14:creationId xmlns:p14="http://schemas.microsoft.com/office/powerpoint/2010/main" val="2660459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31FD7-05C0-0076-D6CC-7DA09C818A4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E60EF56-66C1-0549-7E10-7785D2D9E54A}"/>
              </a:ext>
            </a:extLst>
          </p:cNvPr>
          <p:cNvSpPr txBox="1"/>
          <p:nvPr/>
        </p:nvSpPr>
        <p:spPr>
          <a:xfrm>
            <a:off x="110008" y="237050"/>
            <a:ext cx="11346885"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アンケート結果②</a:t>
            </a:r>
            <a:r>
              <a:rPr lang="en-US" altLang="ja-JP" sz="2400" b="1" spc="200" dirty="0">
                <a:solidFill>
                  <a:srgbClr val="616161"/>
                </a:solidFill>
              </a:rPr>
              <a:t>_</a:t>
            </a:r>
            <a:r>
              <a:rPr lang="ja-JP" altLang="en-US" sz="2400" b="1" spc="200" dirty="0">
                <a:solidFill>
                  <a:srgbClr val="616161"/>
                </a:solidFill>
              </a:rPr>
              <a:t>生成</a:t>
            </a:r>
            <a:r>
              <a:rPr lang="en-US" altLang="ja-JP" sz="2400" b="1" spc="200" dirty="0">
                <a:solidFill>
                  <a:srgbClr val="616161"/>
                </a:solidFill>
              </a:rPr>
              <a:t>AI</a:t>
            </a:r>
            <a:r>
              <a:rPr lang="ja-JP" altLang="en-US" sz="2400" b="1" spc="200" dirty="0">
                <a:solidFill>
                  <a:srgbClr val="616161"/>
                </a:solidFill>
              </a:rPr>
              <a:t>をどのような業務で利用もしくは利用したいか</a:t>
            </a:r>
          </a:p>
        </p:txBody>
      </p:sp>
      <p:sp>
        <p:nvSpPr>
          <p:cNvPr id="12" name="テキスト ボックス 11">
            <a:extLst>
              <a:ext uri="{FF2B5EF4-FFF2-40B4-BE49-F238E27FC236}">
                <a16:creationId xmlns:a16="http://schemas.microsoft.com/office/drawing/2014/main" id="{72D09681-BD1F-D3DA-E4C5-5C132F662F9E}"/>
              </a:ext>
            </a:extLst>
          </p:cNvPr>
          <p:cNvSpPr txBox="1"/>
          <p:nvPr/>
        </p:nvSpPr>
        <p:spPr>
          <a:xfrm>
            <a:off x="264740" y="6203575"/>
            <a:ext cx="11889040" cy="369332"/>
          </a:xfrm>
          <a:prstGeom prst="rect">
            <a:avLst/>
          </a:prstGeom>
          <a:noFill/>
        </p:spPr>
        <p:txBody>
          <a:bodyPr wrap="square" rtlCol="0">
            <a:spAutoFit/>
          </a:bodyPr>
          <a:lstStyle/>
          <a:p>
            <a:pPr marL="0" marR="0" lvl="0" indent="0" algn="r" defTabSz="914400" rtl="0" eaLnBrk="1" fontAlgn="auto" latinLnBrk="0" hangingPunct="1">
              <a:spcBef>
                <a:spcPts val="0"/>
              </a:spcBef>
              <a:spcAft>
                <a:spcPts val="0"/>
              </a:spcAft>
              <a:buClrTx/>
              <a:buSzTx/>
              <a:buFontTx/>
              <a:buNone/>
              <a:tabLst/>
              <a:defRPr/>
            </a:pP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出典：テクマトリクス</a:t>
            </a: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CRM FORUM2026</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アンケート結果</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a:p>
            <a:pPr marL="0" marR="0" lvl="0" indent="0" algn="r" defTabSz="914400" rtl="0" eaLnBrk="1" fontAlgn="auto" latinLnBrk="0" hangingPunct="1">
              <a:spcBef>
                <a:spcPts val="0"/>
              </a:spcBef>
              <a:spcAft>
                <a:spcPts val="0"/>
              </a:spcAft>
              <a:buClrTx/>
              <a:buSzTx/>
              <a:buFontTx/>
              <a:buNone/>
              <a:tabLst/>
              <a:defRPr/>
            </a:pP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アンケート内で「センターなし</a:t>
            </a: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未定」と回答した件数は母数から除外しています。</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D73D52F7-767A-53C8-2CB8-BD26724F4D0D}"/>
              </a:ext>
            </a:extLst>
          </p:cNvPr>
          <p:cNvSpPr txBox="1"/>
          <p:nvPr/>
        </p:nvSpPr>
        <p:spPr>
          <a:xfrm>
            <a:off x="1389530" y="941202"/>
            <a:ext cx="10537730" cy="878629"/>
          </a:xfrm>
          <a:prstGeom prst="rect">
            <a:avLst/>
          </a:prstGeom>
          <a:solidFill>
            <a:schemeClr val="bg1">
              <a:lumMod val="95000"/>
            </a:schemeClr>
          </a:solidFill>
        </p:spPr>
        <p:txBody>
          <a:bodyPr wrap="square" anchor="ctr">
            <a:noAutofit/>
          </a:bodyPr>
          <a:lstStyle/>
          <a:p>
            <a:pPr marL="179388" indent="-179388">
              <a:buFont typeface="Arial" panose="020B0604020202020204" pitchFamily="34" charset="0"/>
              <a:buChar char="•"/>
            </a:pPr>
            <a:r>
              <a:rPr lang="ja-JP" altLang="en-US" sz="1200" dirty="0"/>
              <a:t>「使っている」もしくは「使いたい」と回答した</a:t>
            </a:r>
            <a:r>
              <a:rPr lang="ja-JP" altLang="en-US" sz="1200" b="1" dirty="0">
                <a:solidFill>
                  <a:srgbClr val="0070C0"/>
                </a:solidFill>
              </a:rPr>
              <a:t>最も多い利用用途は「応対履歴の要約・自動入力」</a:t>
            </a:r>
            <a:r>
              <a:rPr lang="ja-JP" altLang="en-US" sz="1200" dirty="0"/>
              <a:t>。</a:t>
            </a:r>
            <a:endParaRPr lang="en-US" altLang="ja-JP" sz="1200" dirty="0"/>
          </a:p>
          <a:p>
            <a:pPr marL="179388" indent="-179388">
              <a:buFont typeface="Arial" panose="020B0604020202020204" pitchFamily="34" charset="0"/>
              <a:buChar char="•"/>
            </a:pPr>
            <a:r>
              <a:rPr lang="ja-JP" altLang="en-US" sz="1200" dirty="0"/>
              <a:t>「回答文章の生成に使っている」と回答した人が最も多く、</a:t>
            </a:r>
            <a:r>
              <a:rPr lang="ja-JP" altLang="en-US" sz="1200" b="1" dirty="0">
                <a:solidFill>
                  <a:srgbClr val="0070C0"/>
                </a:solidFill>
              </a:rPr>
              <a:t>既に生成</a:t>
            </a:r>
            <a:r>
              <a:rPr lang="en-US" altLang="ja-JP" sz="1200" b="1" dirty="0">
                <a:solidFill>
                  <a:srgbClr val="0070C0"/>
                </a:solidFill>
              </a:rPr>
              <a:t>AI</a:t>
            </a:r>
            <a:r>
              <a:rPr lang="ja-JP" altLang="en-US" sz="1200" b="1" dirty="0">
                <a:solidFill>
                  <a:srgbClr val="0070C0"/>
                </a:solidFill>
              </a:rPr>
              <a:t>の利用は定着化し始めている</a:t>
            </a:r>
            <a:r>
              <a:rPr lang="ja-JP" altLang="en-US" sz="1200" dirty="0"/>
              <a:t>。</a:t>
            </a:r>
            <a:endParaRPr lang="en-US" altLang="ja-JP" sz="1200" dirty="0"/>
          </a:p>
        </p:txBody>
      </p:sp>
      <p:sp>
        <p:nvSpPr>
          <p:cNvPr id="18" name="テキスト ボックス 17">
            <a:extLst>
              <a:ext uri="{FF2B5EF4-FFF2-40B4-BE49-F238E27FC236}">
                <a16:creationId xmlns:a16="http://schemas.microsoft.com/office/drawing/2014/main" id="{6169026E-2FEE-A9A2-CA31-43C8FADE69BF}"/>
              </a:ext>
            </a:extLst>
          </p:cNvPr>
          <p:cNvSpPr txBox="1"/>
          <p:nvPr/>
        </p:nvSpPr>
        <p:spPr>
          <a:xfrm>
            <a:off x="215714" y="941201"/>
            <a:ext cx="1093133" cy="878629"/>
          </a:xfrm>
          <a:prstGeom prst="rect">
            <a:avLst/>
          </a:prstGeom>
          <a:solidFill>
            <a:srgbClr val="002060"/>
          </a:solidFill>
        </p:spPr>
        <p:txBody>
          <a:bodyPr wrap="square" anchor="ctr">
            <a:noAutofit/>
          </a:bodyPr>
          <a:lstStyle/>
          <a:p>
            <a:pPr algn="ctr"/>
            <a:r>
              <a:rPr lang="ja-JP" altLang="en-US" sz="1200" dirty="0">
                <a:solidFill>
                  <a:schemeClr val="bg1"/>
                </a:solidFill>
              </a:rPr>
              <a:t>弊社</a:t>
            </a:r>
            <a:endParaRPr lang="en-US" altLang="ja-JP" sz="1200" dirty="0">
              <a:solidFill>
                <a:schemeClr val="bg1"/>
              </a:solidFill>
            </a:endParaRPr>
          </a:p>
          <a:p>
            <a:pPr algn="ctr"/>
            <a:r>
              <a:rPr lang="ja-JP" altLang="en-US" sz="1200" dirty="0">
                <a:solidFill>
                  <a:schemeClr val="bg1"/>
                </a:solidFill>
              </a:rPr>
              <a:t>コメント</a:t>
            </a:r>
          </a:p>
        </p:txBody>
      </p:sp>
      <p:graphicFrame>
        <p:nvGraphicFramePr>
          <p:cNvPr id="6" name="グラフ 5">
            <a:extLst>
              <a:ext uri="{FF2B5EF4-FFF2-40B4-BE49-F238E27FC236}">
                <a16:creationId xmlns:a16="http://schemas.microsoft.com/office/drawing/2014/main" id="{CBDEE7C4-F282-7EA3-7BC4-F4EF4406019E}"/>
              </a:ext>
            </a:extLst>
          </p:cNvPr>
          <p:cNvGraphicFramePr>
            <a:graphicFrameLocks/>
          </p:cNvGraphicFramePr>
          <p:nvPr>
            <p:extLst>
              <p:ext uri="{D42A27DB-BD31-4B8C-83A1-F6EECF244321}">
                <p14:modId xmlns:p14="http://schemas.microsoft.com/office/powerpoint/2010/main" val="3267331645"/>
              </p:ext>
            </p:extLst>
          </p:nvPr>
        </p:nvGraphicFramePr>
        <p:xfrm>
          <a:off x="215714" y="1857854"/>
          <a:ext cx="11711546" cy="4345721"/>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a:extLst>
              <a:ext uri="{FF2B5EF4-FFF2-40B4-BE49-F238E27FC236}">
                <a16:creationId xmlns:a16="http://schemas.microsoft.com/office/drawing/2014/main" id="{A83A41D7-B58D-544A-6494-C2817803E0F9}"/>
              </a:ext>
            </a:extLst>
          </p:cNvPr>
          <p:cNvSpPr txBox="1"/>
          <p:nvPr/>
        </p:nvSpPr>
        <p:spPr>
          <a:xfrm>
            <a:off x="11072999" y="2546186"/>
            <a:ext cx="1031755" cy="261610"/>
          </a:xfrm>
          <a:prstGeom prst="rect">
            <a:avLst/>
          </a:prstGeom>
          <a:noFill/>
        </p:spPr>
        <p:txBody>
          <a:bodyPr wrap="square">
            <a:spAutoFit/>
          </a:bodyPr>
          <a:lstStyle/>
          <a:p>
            <a:r>
              <a:rPr lang="ja-JP" altLang="en-US" sz="1100" dirty="0"/>
              <a:t>回答数</a:t>
            </a:r>
            <a:r>
              <a:rPr lang="en-US" altLang="ja-JP" sz="1100" dirty="0"/>
              <a:t>:398</a:t>
            </a:r>
            <a:r>
              <a:rPr lang="ja-JP" altLang="en-US" sz="1100" dirty="0"/>
              <a:t>件</a:t>
            </a:r>
          </a:p>
        </p:txBody>
      </p:sp>
      <p:sp>
        <p:nvSpPr>
          <p:cNvPr id="14" name="テキスト ボックス 13">
            <a:extLst>
              <a:ext uri="{FF2B5EF4-FFF2-40B4-BE49-F238E27FC236}">
                <a16:creationId xmlns:a16="http://schemas.microsoft.com/office/drawing/2014/main" id="{63BEA64B-1453-442D-C877-895D055EAB75}"/>
              </a:ext>
            </a:extLst>
          </p:cNvPr>
          <p:cNvSpPr txBox="1"/>
          <p:nvPr/>
        </p:nvSpPr>
        <p:spPr>
          <a:xfrm>
            <a:off x="11072999" y="2835696"/>
            <a:ext cx="1031755" cy="261610"/>
          </a:xfrm>
          <a:prstGeom prst="rect">
            <a:avLst/>
          </a:prstGeom>
          <a:noFill/>
        </p:spPr>
        <p:txBody>
          <a:bodyPr wrap="square">
            <a:spAutoFit/>
          </a:bodyPr>
          <a:lstStyle/>
          <a:p>
            <a:r>
              <a:rPr lang="ja-JP" altLang="en-US" sz="1100" dirty="0"/>
              <a:t>回答数</a:t>
            </a:r>
            <a:r>
              <a:rPr lang="en-US" altLang="ja-JP" sz="1100" dirty="0"/>
              <a:t>:367</a:t>
            </a:r>
            <a:r>
              <a:rPr lang="ja-JP" altLang="en-US" sz="1100" dirty="0"/>
              <a:t>件</a:t>
            </a:r>
          </a:p>
        </p:txBody>
      </p:sp>
      <p:sp>
        <p:nvSpPr>
          <p:cNvPr id="19" name="テキスト ボックス 18">
            <a:extLst>
              <a:ext uri="{FF2B5EF4-FFF2-40B4-BE49-F238E27FC236}">
                <a16:creationId xmlns:a16="http://schemas.microsoft.com/office/drawing/2014/main" id="{81914D47-D31C-C08B-B17A-CB5BFECC4ADC}"/>
              </a:ext>
            </a:extLst>
          </p:cNvPr>
          <p:cNvSpPr txBox="1"/>
          <p:nvPr/>
        </p:nvSpPr>
        <p:spPr>
          <a:xfrm>
            <a:off x="11072999" y="3125206"/>
            <a:ext cx="1031755" cy="261610"/>
          </a:xfrm>
          <a:prstGeom prst="rect">
            <a:avLst/>
          </a:prstGeom>
          <a:noFill/>
        </p:spPr>
        <p:txBody>
          <a:bodyPr wrap="square">
            <a:spAutoFit/>
          </a:bodyPr>
          <a:lstStyle/>
          <a:p>
            <a:r>
              <a:rPr lang="ja-JP" altLang="en-US" sz="1100" dirty="0"/>
              <a:t>回答数</a:t>
            </a:r>
            <a:r>
              <a:rPr lang="en-US" altLang="ja-JP" sz="1100" dirty="0"/>
              <a:t>:328</a:t>
            </a:r>
            <a:r>
              <a:rPr lang="ja-JP" altLang="en-US" sz="1100" dirty="0"/>
              <a:t>件</a:t>
            </a:r>
          </a:p>
        </p:txBody>
      </p:sp>
      <p:sp>
        <p:nvSpPr>
          <p:cNvPr id="20" name="テキスト ボックス 19">
            <a:extLst>
              <a:ext uri="{FF2B5EF4-FFF2-40B4-BE49-F238E27FC236}">
                <a16:creationId xmlns:a16="http://schemas.microsoft.com/office/drawing/2014/main" id="{6149A326-FA3F-DDEB-1249-3343813D5D00}"/>
              </a:ext>
            </a:extLst>
          </p:cNvPr>
          <p:cNvSpPr txBox="1"/>
          <p:nvPr/>
        </p:nvSpPr>
        <p:spPr>
          <a:xfrm>
            <a:off x="11072999" y="3414716"/>
            <a:ext cx="1031755" cy="261610"/>
          </a:xfrm>
          <a:prstGeom prst="rect">
            <a:avLst/>
          </a:prstGeom>
          <a:noFill/>
        </p:spPr>
        <p:txBody>
          <a:bodyPr wrap="square">
            <a:spAutoFit/>
          </a:bodyPr>
          <a:lstStyle/>
          <a:p>
            <a:r>
              <a:rPr lang="ja-JP" altLang="en-US" sz="1100" dirty="0"/>
              <a:t>回答数</a:t>
            </a:r>
            <a:r>
              <a:rPr lang="en-US" altLang="ja-JP" sz="1100" dirty="0"/>
              <a:t>:327</a:t>
            </a:r>
            <a:r>
              <a:rPr lang="ja-JP" altLang="en-US" sz="1100" dirty="0"/>
              <a:t>件</a:t>
            </a:r>
          </a:p>
        </p:txBody>
      </p:sp>
      <p:sp>
        <p:nvSpPr>
          <p:cNvPr id="21" name="テキスト ボックス 20">
            <a:extLst>
              <a:ext uri="{FF2B5EF4-FFF2-40B4-BE49-F238E27FC236}">
                <a16:creationId xmlns:a16="http://schemas.microsoft.com/office/drawing/2014/main" id="{E53E1874-A822-6A8C-EEAB-EE8895CE2365}"/>
              </a:ext>
            </a:extLst>
          </p:cNvPr>
          <p:cNvSpPr txBox="1"/>
          <p:nvPr/>
        </p:nvSpPr>
        <p:spPr>
          <a:xfrm>
            <a:off x="11072999" y="3704226"/>
            <a:ext cx="1031755" cy="261610"/>
          </a:xfrm>
          <a:prstGeom prst="rect">
            <a:avLst/>
          </a:prstGeom>
          <a:noFill/>
        </p:spPr>
        <p:txBody>
          <a:bodyPr wrap="square">
            <a:spAutoFit/>
          </a:bodyPr>
          <a:lstStyle/>
          <a:p>
            <a:r>
              <a:rPr lang="ja-JP" altLang="en-US" sz="1100" dirty="0"/>
              <a:t>回答数</a:t>
            </a:r>
            <a:r>
              <a:rPr lang="en-US" altLang="ja-JP" sz="1100" dirty="0"/>
              <a:t>:195</a:t>
            </a:r>
            <a:r>
              <a:rPr lang="ja-JP" altLang="en-US" sz="1100" dirty="0"/>
              <a:t>件</a:t>
            </a:r>
          </a:p>
        </p:txBody>
      </p:sp>
      <p:sp>
        <p:nvSpPr>
          <p:cNvPr id="22" name="テキスト ボックス 21">
            <a:extLst>
              <a:ext uri="{FF2B5EF4-FFF2-40B4-BE49-F238E27FC236}">
                <a16:creationId xmlns:a16="http://schemas.microsoft.com/office/drawing/2014/main" id="{7AB763BE-5027-DB1B-1E42-8236523BD2F6}"/>
              </a:ext>
            </a:extLst>
          </p:cNvPr>
          <p:cNvSpPr txBox="1"/>
          <p:nvPr/>
        </p:nvSpPr>
        <p:spPr>
          <a:xfrm>
            <a:off x="11072999" y="3993736"/>
            <a:ext cx="1031755" cy="261610"/>
          </a:xfrm>
          <a:prstGeom prst="rect">
            <a:avLst/>
          </a:prstGeom>
          <a:noFill/>
        </p:spPr>
        <p:txBody>
          <a:bodyPr wrap="square">
            <a:spAutoFit/>
          </a:bodyPr>
          <a:lstStyle/>
          <a:p>
            <a:r>
              <a:rPr lang="ja-JP" altLang="en-US" sz="1100" dirty="0"/>
              <a:t>回答数</a:t>
            </a:r>
            <a:r>
              <a:rPr lang="en-US" altLang="ja-JP" sz="1100" dirty="0"/>
              <a:t>:158</a:t>
            </a:r>
            <a:r>
              <a:rPr lang="ja-JP" altLang="en-US" sz="1100" dirty="0"/>
              <a:t>件</a:t>
            </a:r>
          </a:p>
        </p:txBody>
      </p:sp>
      <p:sp>
        <p:nvSpPr>
          <p:cNvPr id="23" name="テキスト ボックス 22">
            <a:extLst>
              <a:ext uri="{FF2B5EF4-FFF2-40B4-BE49-F238E27FC236}">
                <a16:creationId xmlns:a16="http://schemas.microsoft.com/office/drawing/2014/main" id="{92093D5F-1C2F-D7D7-5870-16174436B46C}"/>
              </a:ext>
            </a:extLst>
          </p:cNvPr>
          <p:cNvSpPr txBox="1"/>
          <p:nvPr/>
        </p:nvSpPr>
        <p:spPr>
          <a:xfrm>
            <a:off x="11072999" y="4283246"/>
            <a:ext cx="1031755" cy="261610"/>
          </a:xfrm>
          <a:prstGeom prst="rect">
            <a:avLst/>
          </a:prstGeom>
          <a:noFill/>
        </p:spPr>
        <p:txBody>
          <a:bodyPr wrap="square">
            <a:spAutoFit/>
          </a:bodyPr>
          <a:lstStyle/>
          <a:p>
            <a:r>
              <a:rPr lang="ja-JP" altLang="en-US" sz="1100" dirty="0"/>
              <a:t>回答数</a:t>
            </a:r>
            <a:r>
              <a:rPr lang="en-US" altLang="ja-JP" sz="1100" dirty="0"/>
              <a:t>:146</a:t>
            </a:r>
            <a:r>
              <a:rPr lang="ja-JP" altLang="en-US" sz="1100" dirty="0"/>
              <a:t>件</a:t>
            </a:r>
          </a:p>
        </p:txBody>
      </p:sp>
      <p:sp>
        <p:nvSpPr>
          <p:cNvPr id="24" name="テキスト ボックス 23">
            <a:extLst>
              <a:ext uri="{FF2B5EF4-FFF2-40B4-BE49-F238E27FC236}">
                <a16:creationId xmlns:a16="http://schemas.microsoft.com/office/drawing/2014/main" id="{5C88AFEF-BBBE-58DB-41D6-A5B13B057597}"/>
              </a:ext>
            </a:extLst>
          </p:cNvPr>
          <p:cNvSpPr txBox="1"/>
          <p:nvPr/>
        </p:nvSpPr>
        <p:spPr>
          <a:xfrm>
            <a:off x="11072999" y="4572756"/>
            <a:ext cx="1031755" cy="261610"/>
          </a:xfrm>
          <a:prstGeom prst="rect">
            <a:avLst/>
          </a:prstGeom>
          <a:noFill/>
        </p:spPr>
        <p:txBody>
          <a:bodyPr wrap="square">
            <a:spAutoFit/>
          </a:bodyPr>
          <a:lstStyle/>
          <a:p>
            <a:r>
              <a:rPr lang="ja-JP" altLang="en-US" sz="1100" dirty="0"/>
              <a:t>回答数</a:t>
            </a:r>
            <a:r>
              <a:rPr lang="en-US" altLang="ja-JP" sz="1100" dirty="0"/>
              <a:t>:127</a:t>
            </a:r>
            <a:r>
              <a:rPr lang="ja-JP" altLang="en-US" sz="1100" dirty="0"/>
              <a:t>件</a:t>
            </a:r>
          </a:p>
        </p:txBody>
      </p:sp>
      <p:sp>
        <p:nvSpPr>
          <p:cNvPr id="25" name="テキスト ボックス 24">
            <a:extLst>
              <a:ext uri="{FF2B5EF4-FFF2-40B4-BE49-F238E27FC236}">
                <a16:creationId xmlns:a16="http://schemas.microsoft.com/office/drawing/2014/main" id="{7EA81029-77C1-B184-A2EB-BBD8FC42FC1F}"/>
              </a:ext>
            </a:extLst>
          </p:cNvPr>
          <p:cNvSpPr txBox="1"/>
          <p:nvPr/>
        </p:nvSpPr>
        <p:spPr>
          <a:xfrm>
            <a:off x="11072999" y="4862266"/>
            <a:ext cx="1031755" cy="261610"/>
          </a:xfrm>
          <a:prstGeom prst="rect">
            <a:avLst/>
          </a:prstGeom>
          <a:noFill/>
        </p:spPr>
        <p:txBody>
          <a:bodyPr wrap="square">
            <a:spAutoFit/>
          </a:bodyPr>
          <a:lstStyle/>
          <a:p>
            <a:r>
              <a:rPr lang="ja-JP" altLang="en-US" sz="1100" dirty="0"/>
              <a:t>回答数</a:t>
            </a:r>
            <a:r>
              <a:rPr lang="en-US" altLang="ja-JP" sz="1100" dirty="0"/>
              <a:t>:103</a:t>
            </a:r>
            <a:r>
              <a:rPr lang="ja-JP" altLang="en-US" sz="1100" dirty="0"/>
              <a:t>件</a:t>
            </a:r>
          </a:p>
        </p:txBody>
      </p:sp>
      <p:sp>
        <p:nvSpPr>
          <p:cNvPr id="26" name="テキスト ボックス 25">
            <a:extLst>
              <a:ext uri="{FF2B5EF4-FFF2-40B4-BE49-F238E27FC236}">
                <a16:creationId xmlns:a16="http://schemas.microsoft.com/office/drawing/2014/main" id="{588B3834-42F0-C3A9-58EB-4306CAACD7CF}"/>
              </a:ext>
            </a:extLst>
          </p:cNvPr>
          <p:cNvSpPr txBox="1"/>
          <p:nvPr/>
        </p:nvSpPr>
        <p:spPr>
          <a:xfrm>
            <a:off x="11072999" y="5151776"/>
            <a:ext cx="1031755" cy="261610"/>
          </a:xfrm>
          <a:prstGeom prst="rect">
            <a:avLst/>
          </a:prstGeom>
          <a:noFill/>
        </p:spPr>
        <p:txBody>
          <a:bodyPr wrap="square">
            <a:spAutoFit/>
          </a:bodyPr>
          <a:lstStyle/>
          <a:p>
            <a:r>
              <a:rPr lang="ja-JP" altLang="en-US" sz="1100" dirty="0"/>
              <a:t>回答数</a:t>
            </a:r>
            <a:r>
              <a:rPr lang="en-US" altLang="ja-JP" sz="1100" dirty="0"/>
              <a:t>:98</a:t>
            </a:r>
            <a:r>
              <a:rPr lang="ja-JP" altLang="en-US" sz="1100" dirty="0"/>
              <a:t>件</a:t>
            </a:r>
          </a:p>
        </p:txBody>
      </p:sp>
      <p:sp>
        <p:nvSpPr>
          <p:cNvPr id="11" name="テキスト ボックス 10">
            <a:extLst>
              <a:ext uri="{FF2B5EF4-FFF2-40B4-BE49-F238E27FC236}">
                <a16:creationId xmlns:a16="http://schemas.microsoft.com/office/drawing/2014/main" id="{942286B7-A179-A3B2-82B6-429707CEAED4}"/>
              </a:ext>
            </a:extLst>
          </p:cNvPr>
          <p:cNvSpPr txBox="1"/>
          <p:nvPr/>
        </p:nvSpPr>
        <p:spPr>
          <a:xfrm>
            <a:off x="11072999" y="2256676"/>
            <a:ext cx="1031755" cy="261610"/>
          </a:xfrm>
          <a:prstGeom prst="rect">
            <a:avLst/>
          </a:prstGeom>
          <a:noFill/>
        </p:spPr>
        <p:txBody>
          <a:bodyPr wrap="square">
            <a:spAutoFit/>
          </a:bodyPr>
          <a:lstStyle/>
          <a:p>
            <a:r>
              <a:rPr lang="ja-JP" altLang="en-US" sz="1100" dirty="0"/>
              <a:t>回答数</a:t>
            </a:r>
            <a:r>
              <a:rPr lang="en-US" altLang="ja-JP" sz="1100" dirty="0"/>
              <a:t>:512</a:t>
            </a:r>
            <a:r>
              <a:rPr lang="ja-JP" altLang="en-US" sz="1100" dirty="0"/>
              <a:t>件</a:t>
            </a:r>
          </a:p>
        </p:txBody>
      </p:sp>
      <p:sp>
        <p:nvSpPr>
          <p:cNvPr id="5" name="テキスト ボックス 4">
            <a:extLst>
              <a:ext uri="{FF2B5EF4-FFF2-40B4-BE49-F238E27FC236}">
                <a16:creationId xmlns:a16="http://schemas.microsoft.com/office/drawing/2014/main" id="{CED69B74-60E8-E165-27DE-C88BC2960F9A}"/>
              </a:ext>
            </a:extLst>
          </p:cNvPr>
          <p:cNvSpPr txBox="1"/>
          <p:nvPr/>
        </p:nvSpPr>
        <p:spPr>
          <a:xfrm>
            <a:off x="11072999" y="5441286"/>
            <a:ext cx="1031755" cy="261610"/>
          </a:xfrm>
          <a:prstGeom prst="rect">
            <a:avLst/>
          </a:prstGeom>
          <a:noFill/>
        </p:spPr>
        <p:txBody>
          <a:bodyPr wrap="square">
            <a:spAutoFit/>
          </a:bodyPr>
          <a:lstStyle/>
          <a:p>
            <a:r>
              <a:rPr lang="ja-JP" altLang="en-US" sz="1100" dirty="0"/>
              <a:t>回答数</a:t>
            </a:r>
            <a:r>
              <a:rPr lang="en-US" altLang="ja-JP" sz="1100" dirty="0"/>
              <a:t>:69</a:t>
            </a:r>
            <a:r>
              <a:rPr lang="ja-JP" altLang="en-US" sz="1100" dirty="0"/>
              <a:t>件</a:t>
            </a:r>
          </a:p>
        </p:txBody>
      </p:sp>
    </p:spTree>
    <p:extLst>
      <p:ext uri="{BB962C8B-B14F-4D97-AF65-F5344CB8AC3E}">
        <p14:creationId xmlns:p14="http://schemas.microsoft.com/office/powerpoint/2010/main" val="133478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DD8D4-7A87-EDE4-2C3B-A353E0C8991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5457B10-D56C-585A-4929-A34F0ACAAA5C}"/>
              </a:ext>
            </a:extLst>
          </p:cNvPr>
          <p:cNvSpPr txBox="1"/>
          <p:nvPr/>
        </p:nvSpPr>
        <p:spPr>
          <a:xfrm>
            <a:off x="110009" y="237050"/>
            <a:ext cx="10163544"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アンケート結果③</a:t>
            </a:r>
            <a:r>
              <a:rPr lang="en-US" altLang="ja-JP" sz="2400" b="1" spc="200" dirty="0">
                <a:solidFill>
                  <a:srgbClr val="616161"/>
                </a:solidFill>
              </a:rPr>
              <a:t>_</a:t>
            </a:r>
            <a:r>
              <a:rPr lang="ja-JP" altLang="en-US" sz="2400" b="1" spc="200" dirty="0">
                <a:solidFill>
                  <a:srgbClr val="616161"/>
                </a:solidFill>
              </a:rPr>
              <a:t>各業務別規模別</a:t>
            </a:r>
          </a:p>
        </p:txBody>
      </p:sp>
      <p:sp>
        <p:nvSpPr>
          <p:cNvPr id="17" name="テキスト ボックス 16">
            <a:extLst>
              <a:ext uri="{FF2B5EF4-FFF2-40B4-BE49-F238E27FC236}">
                <a16:creationId xmlns:a16="http://schemas.microsoft.com/office/drawing/2014/main" id="{3701DA90-EF50-DD27-0124-C3164327A209}"/>
              </a:ext>
            </a:extLst>
          </p:cNvPr>
          <p:cNvSpPr txBox="1"/>
          <p:nvPr/>
        </p:nvSpPr>
        <p:spPr>
          <a:xfrm>
            <a:off x="1389530" y="941202"/>
            <a:ext cx="10537730" cy="878629"/>
          </a:xfrm>
          <a:prstGeom prst="rect">
            <a:avLst/>
          </a:prstGeom>
          <a:solidFill>
            <a:schemeClr val="bg1">
              <a:lumMod val="95000"/>
            </a:schemeClr>
          </a:solidFill>
        </p:spPr>
        <p:txBody>
          <a:bodyPr wrap="square" anchor="ctr">
            <a:noAutofit/>
          </a:bodyPr>
          <a:lstStyle/>
          <a:p>
            <a:pPr marL="179388" indent="-179388">
              <a:buFont typeface="Arial" panose="020B0604020202020204" pitchFamily="34" charset="0"/>
              <a:buChar char="•"/>
            </a:pPr>
            <a:r>
              <a:rPr lang="en-US" altLang="ja-JP" sz="1200" dirty="0"/>
              <a:t>【</a:t>
            </a:r>
            <a:r>
              <a:rPr lang="ja-JP" altLang="en-US" sz="1200" dirty="0"/>
              <a:t>応対履歴の要約・自動入力</a:t>
            </a:r>
            <a:r>
              <a:rPr lang="en-US" altLang="ja-JP" sz="1200" dirty="0"/>
              <a:t>】</a:t>
            </a:r>
            <a:r>
              <a:rPr lang="ja-JP" altLang="en-US" sz="1200" dirty="0"/>
              <a:t>において、</a:t>
            </a:r>
            <a:r>
              <a:rPr lang="en-US" altLang="ja-JP" sz="1200" b="1" dirty="0">
                <a:solidFill>
                  <a:srgbClr val="0070C0"/>
                </a:solidFill>
              </a:rPr>
              <a:t>100</a:t>
            </a:r>
            <a:r>
              <a:rPr lang="ja-JP" altLang="en-US" sz="1200" b="1" dirty="0">
                <a:solidFill>
                  <a:srgbClr val="0070C0"/>
                </a:solidFill>
              </a:rPr>
              <a:t>席以上の大規模センターでは約半数は既に利用を開始している</a:t>
            </a:r>
            <a:r>
              <a:rPr lang="ja-JP" altLang="en-US" sz="1200" dirty="0"/>
              <a:t>。</a:t>
            </a:r>
            <a:endParaRPr lang="en-US" altLang="ja-JP" sz="1200" dirty="0"/>
          </a:p>
          <a:p>
            <a:pPr marL="179388" indent="-179388">
              <a:buFont typeface="Arial" panose="020B0604020202020204" pitchFamily="34" charset="0"/>
              <a:buChar char="•"/>
            </a:pPr>
            <a:r>
              <a:rPr lang="ja-JP" altLang="en-US" sz="1200" dirty="0"/>
              <a:t>また、</a:t>
            </a:r>
            <a:r>
              <a:rPr lang="en-US" altLang="ja-JP" sz="1200" dirty="0"/>
              <a:t>50</a:t>
            </a:r>
            <a:r>
              <a:rPr lang="ja-JP" altLang="en-US" sz="1200" dirty="0"/>
              <a:t>席未満の小規模センターにおいても、利用を開始し始めており、</a:t>
            </a:r>
            <a:r>
              <a:rPr lang="ja-JP" altLang="en-US" sz="1200" b="1" dirty="0">
                <a:solidFill>
                  <a:srgbClr val="0070C0"/>
                </a:solidFill>
              </a:rPr>
              <a:t>定着化フェーズに入りつつある</a:t>
            </a:r>
            <a:r>
              <a:rPr lang="ja-JP" altLang="en-US" sz="1200" dirty="0"/>
              <a:t>。</a:t>
            </a:r>
            <a:endParaRPr lang="en-US" altLang="ja-JP" sz="1200" dirty="0"/>
          </a:p>
          <a:p>
            <a:pPr marL="179388" indent="-179388">
              <a:buFont typeface="Arial" panose="020B0604020202020204" pitchFamily="34" charset="0"/>
              <a:buChar char="•"/>
            </a:pPr>
            <a:r>
              <a:rPr lang="en-US" altLang="ja-JP" sz="1200" dirty="0"/>
              <a:t>【</a:t>
            </a:r>
            <a:r>
              <a:rPr lang="ja-JP" altLang="en-US" sz="1200" dirty="0"/>
              <a:t>回答文章の生成</a:t>
            </a:r>
            <a:r>
              <a:rPr lang="en-US" altLang="ja-JP" sz="1200" dirty="0"/>
              <a:t>】</a:t>
            </a:r>
            <a:r>
              <a:rPr lang="ja-JP" altLang="en-US" sz="1200" dirty="0"/>
              <a:t>は、</a:t>
            </a:r>
            <a:r>
              <a:rPr lang="ja-JP" altLang="en-US" sz="1200" b="1" dirty="0">
                <a:solidFill>
                  <a:srgbClr val="0070C0"/>
                </a:solidFill>
              </a:rPr>
              <a:t>センター規模に関わらず、半数近く利用している</a:t>
            </a:r>
            <a:r>
              <a:rPr lang="ja-JP" altLang="en-US" sz="1200" dirty="0"/>
              <a:t>。ただし、無償版</a:t>
            </a:r>
            <a:r>
              <a:rPr lang="en-US" altLang="ja-JP" sz="1200" dirty="0"/>
              <a:t>ChatGPT</a:t>
            </a:r>
            <a:r>
              <a:rPr lang="ja-JP" altLang="en-US" sz="1200" dirty="0"/>
              <a:t>などを含んでいるかどうかは不明。</a:t>
            </a:r>
            <a:endParaRPr lang="en-US" altLang="ja-JP" sz="1200" dirty="0"/>
          </a:p>
        </p:txBody>
      </p:sp>
      <p:sp>
        <p:nvSpPr>
          <p:cNvPr id="18" name="テキスト ボックス 17">
            <a:extLst>
              <a:ext uri="{FF2B5EF4-FFF2-40B4-BE49-F238E27FC236}">
                <a16:creationId xmlns:a16="http://schemas.microsoft.com/office/drawing/2014/main" id="{B136C64C-AEC7-C4A4-C6C8-6894FD4F15A4}"/>
              </a:ext>
            </a:extLst>
          </p:cNvPr>
          <p:cNvSpPr txBox="1"/>
          <p:nvPr/>
        </p:nvSpPr>
        <p:spPr>
          <a:xfrm>
            <a:off x="215714" y="941201"/>
            <a:ext cx="1093133" cy="878629"/>
          </a:xfrm>
          <a:prstGeom prst="rect">
            <a:avLst/>
          </a:prstGeom>
          <a:solidFill>
            <a:srgbClr val="002060"/>
          </a:solidFill>
        </p:spPr>
        <p:txBody>
          <a:bodyPr wrap="square" anchor="ctr">
            <a:noAutofit/>
          </a:bodyPr>
          <a:lstStyle/>
          <a:p>
            <a:pPr algn="ctr"/>
            <a:r>
              <a:rPr lang="ja-JP" altLang="en-US" sz="1200" dirty="0">
                <a:solidFill>
                  <a:schemeClr val="bg1"/>
                </a:solidFill>
              </a:rPr>
              <a:t>弊社</a:t>
            </a:r>
            <a:endParaRPr lang="en-US" altLang="ja-JP" sz="1200" dirty="0">
              <a:solidFill>
                <a:schemeClr val="bg1"/>
              </a:solidFill>
            </a:endParaRPr>
          </a:p>
          <a:p>
            <a:pPr algn="ctr"/>
            <a:r>
              <a:rPr lang="ja-JP" altLang="en-US" sz="1200" dirty="0">
                <a:solidFill>
                  <a:schemeClr val="bg1"/>
                </a:solidFill>
              </a:rPr>
              <a:t>コメント</a:t>
            </a:r>
          </a:p>
        </p:txBody>
      </p:sp>
      <p:graphicFrame>
        <p:nvGraphicFramePr>
          <p:cNvPr id="2" name="グラフ 1">
            <a:extLst>
              <a:ext uri="{FF2B5EF4-FFF2-40B4-BE49-F238E27FC236}">
                <a16:creationId xmlns:a16="http://schemas.microsoft.com/office/drawing/2014/main" id="{CE6C9501-48DF-86B1-0369-2F6724D5A945}"/>
              </a:ext>
            </a:extLst>
          </p:cNvPr>
          <p:cNvGraphicFramePr>
            <a:graphicFrameLocks/>
          </p:cNvGraphicFramePr>
          <p:nvPr>
            <p:extLst>
              <p:ext uri="{D42A27DB-BD31-4B8C-83A1-F6EECF244321}">
                <p14:modId xmlns:p14="http://schemas.microsoft.com/office/powerpoint/2010/main" val="2580231448"/>
              </p:ext>
            </p:extLst>
          </p:nvPr>
        </p:nvGraphicFramePr>
        <p:xfrm>
          <a:off x="215714" y="2648061"/>
          <a:ext cx="5580000" cy="34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7DA6F107-6067-04E2-E002-3155871C7225}"/>
              </a:ext>
            </a:extLst>
          </p:cNvPr>
          <p:cNvSpPr txBox="1"/>
          <p:nvPr/>
        </p:nvSpPr>
        <p:spPr>
          <a:xfrm>
            <a:off x="215714" y="2280737"/>
            <a:ext cx="3579046" cy="276999"/>
          </a:xfrm>
          <a:prstGeom prst="rect">
            <a:avLst/>
          </a:prstGeom>
          <a:noFill/>
        </p:spPr>
        <p:txBody>
          <a:bodyPr wrap="square">
            <a:spAutoFit/>
          </a:bodyPr>
          <a:lstStyle/>
          <a:p>
            <a:r>
              <a:rPr lang="en-US" altLang="ja-JP" sz="1200" b="1" dirty="0"/>
              <a:t>【</a:t>
            </a:r>
            <a:r>
              <a:rPr lang="ja-JP" altLang="en-US" sz="1200" b="1" dirty="0"/>
              <a:t>応対履歴の要約・自動入力</a:t>
            </a:r>
            <a:r>
              <a:rPr lang="en-US" altLang="ja-JP" sz="1200" b="1" dirty="0"/>
              <a:t>】</a:t>
            </a:r>
            <a:endParaRPr lang="ja-JP" altLang="en-US" sz="1200" b="1" dirty="0"/>
          </a:p>
        </p:txBody>
      </p:sp>
      <p:sp>
        <p:nvSpPr>
          <p:cNvPr id="4" name="テキスト ボックス 3">
            <a:extLst>
              <a:ext uri="{FF2B5EF4-FFF2-40B4-BE49-F238E27FC236}">
                <a16:creationId xmlns:a16="http://schemas.microsoft.com/office/drawing/2014/main" id="{0A255995-535F-EB2F-5480-89B282F39F3A}"/>
              </a:ext>
            </a:extLst>
          </p:cNvPr>
          <p:cNvSpPr txBox="1"/>
          <p:nvPr/>
        </p:nvSpPr>
        <p:spPr>
          <a:xfrm>
            <a:off x="4452142" y="2604391"/>
            <a:ext cx="1363449" cy="276999"/>
          </a:xfrm>
          <a:prstGeom prst="rect">
            <a:avLst/>
          </a:prstGeom>
          <a:noFill/>
        </p:spPr>
        <p:txBody>
          <a:bodyPr wrap="square">
            <a:spAutoFit/>
          </a:bodyPr>
          <a:lstStyle/>
          <a:p>
            <a:pPr algn="ctr"/>
            <a:r>
              <a:rPr lang="ja-JP" altLang="en-US" sz="1200" dirty="0"/>
              <a:t>回答数</a:t>
            </a:r>
            <a:r>
              <a:rPr lang="en-US" altLang="ja-JP" sz="1200" dirty="0"/>
              <a:t>:512</a:t>
            </a:r>
            <a:r>
              <a:rPr lang="ja-JP" altLang="en-US" sz="1200" dirty="0"/>
              <a:t>件</a:t>
            </a:r>
          </a:p>
        </p:txBody>
      </p:sp>
      <p:sp>
        <p:nvSpPr>
          <p:cNvPr id="9" name="テキスト ボックス 8">
            <a:extLst>
              <a:ext uri="{FF2B5EF4-FFF2-40B4-BE49-F238E27FC236}">
                <a16:creationId xmlns:a16="http://schemas.microsoft.com/office/drawing/2014/main" id="{66269BA0-82F6-A83F-7D73-5458CE10A090}"/>
              </a:ext>
            </a:extLst>
          </p:cNvPr>
          <p:cNvSpPr txBox="1"/>
          <p:nvPr/>
        </p:nvSpPr>
        <p:spPr>
          <a:xfrm>
            <a:off x="264740" y="6203575"/>
            <a:ext cx="11889040" cy="369332"/>
          </a:xfrm>
          <a:prstGeom prst="rect">
            <a:avLst/>
          </a:prstGeom>
          <a:noFill/>
        </p:spPr>
        <p:txBody>
          <a:bodyPr wrap="square" rtlCol="0">
            <a:spAutoFit/>
          </a:bodyPr>
          <a:lstStyle/>
          <a:p>
            <a:pPr marL="0" marR="0" lvl="0" indent="0" algn="r" defTabSz="914400" rtl="0" eaLnBrk="1" fontAlgn="auto" latinLnBrk="0" hangingPunct="1">
              <a:spcBef>
                <a:spcPts val="0"/>
              </a:spcBef>
              <a:spcAft>
                <a:spcPts val="0"/>
              </a:spcAft>
              <a:buClrTx/>
              <a:buSzTx/>
              <a:buFontTx/>
              <a:buNone/>
              <a:tabLst/>
              <a:defRPr/>
            </a:pP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出典：テクマトリクス</a:t>
            </a: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CRM FORUM2026</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アンケート結果</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a:p>
            <a:pPr marL="0" marR="0" lvl="0" indent="0" algn="r" defTabSz="914400" rtl="0" eaLnBrk="1" fontAlgn="auto" latinLnBrk="0" hangingPunct="1">
              <a:spcBef>
                <a:spcPts val="0"/>
              </a:spcBef>
              <a:spcAft>
                <a:spcPts val="0"/>
              </a:spcAft>
              <a:buClrTx/>
              <a:buSzTx/>
              <a:buFontTx/>
              <a:buNone/>
              <a:tabLst/>
              <a:defRPr/>
            </a:pP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アンケート内で「センターなし</a:t>
            </a: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未定」と回答した件数は母数から除外しています。</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B2B16330-3383-99C8-DD4D-4402E39CDE18}"/>
              </a:ext>
            </a:extLst>
          </p:cNvPr>
          <p:cNvSpPr txBox="1"/>
          <p:nvPr/>
        </p:nvSpPr>
        <p:spPr>
          <a:xfrm>
            <a:off x="6096000" y="2280737"/>
            <a:ext cx="3579046" cy="276999"/>
          </a:xfrm>
          <a:prstGeom prst="rect">
            <a:avLst/>
          </a:prstGeom>
          <a:noFill/>
        </p:spPr>
        <p:txBody>
          <a:bodyPr wrap="square">
            <a:spAutoFit/>
          </a:bodyPr>
          <a:lstStyle/>
          <a:p>
            <a:r>
              <a:rPr lang="en-US" altLang="ja-JP" sz="1200" b="1" dirty="0"/>
              <a:t>【</a:t>
            </a:r>
            <a:r>
              <a:rPr lang="ja-JP" altLang="en-US" sz="1200" b="1" dirty="0"/>
              <a:t>回答文章の生成</a:t>
            </a:r>
            <a:r>
              <a:rPr lang="en-US" altLang="ja-JP" sz="1200" b="1" dirty="0"/>
              <a:t>】</a:t>
            </a:r>
            <a:endParaRPr lang="ja-JP" altLang="en-US" sz="1200" b="1" dirty="0"/>
          </a:p>
        </p:txBody>
      </p:sp>
      <p:graphicFrame>
        <p:nvGraphicFramePr>
          <p:cNvPr id="11" name="グラフ 10">
            <a:extLst>
              <a:ext uri="{FF2B5EF4-FFF2-40B4-BE49-F238E27FC236}">
                <a16:creationId xmlns:a16="http://schemas.microsoft.com/office/drawing/2014/main" id="{85B65C72-0C9B-CB29-5D41-BC7CD63A7039}"/>
              </a:ext>
            </a:extLst>
          </p:cNvPr>
          <p:cNvGraphicFramePr>
            <a:graphicFrameLocks/>
          </p:cNvGraphicFramePr>
          <p:nvPr>
            <p:extLst>
              <p:ext uri="{D42A27DB-BD31-4B8C-83A1-F6EECF244321}">
                <p14:modId xmlns:p14="http://schemas.microsoft.com/office/powerpoint/2010/main" val="212879611"/>
              </p:ext>
            </p:extLst>
          </p:nvPr>
        </p:nvGraphicFramePr>
        <p:xfrm>
          <a:off x="6096000" y="2619632"/>
          <a:ext cx="5580000" cy="342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テキスト ボックス 12">
            <a:extLst>
              <a:ext uri="{FF2B5EF4-FFF2-40B4-BE49-F238E27FC236}">
                <a16:creationId xmlns:a16="http://schemas.microsoft.com/office/drawing/2014/main" id="{56322A9F-5FEA-9890-4021-BD313A0CFE5E}"/>
              </a:ext>
            </a:extLst>
          </p:cNvPr>
          <p:cNvSpPr txBox="1"/>
          <p:nvPr/>
        </p:nvSpPr>
        <p:spPr>
          <a:xfrm>
            <a:off x="10266202" y="2640843"/>
            <a:ext cx="1363449" cy="276999"/>
          </a:xfrm>
          <a:prstGeom prst="rect">
            <a:avLst/>
          </a:prstGeom>
          <a:noFill/>
        </p:spPr>
        <p:txBody>
          <a:bodyPr wrap="square">
            <a:spAutoFit/>
          </a:bodyPr>
          <a:lstStyle/>
          <a:p>
            <a:pPr algn="ctr"/>
            <a:r>
              <a:rPr lang="ja-JP" altLang="en-US" sz="1200" dirty="0"/>
              <a:t>回答数</a:t>
            </a:r>
            <a:r>
              <a:rPr lang="en-US" altLang="ja-JP" sz="1200" dirty="0"/>
              <a:t>:398</a:t>
            </a:r>
            <a:r>
              <a:rPr lang="ja-JP" altLang="en-US" sz="1200" dirty="0"/>
              <a:t>件</a:t>
            </a:r>
          </a:p>
        </p:txBody>
      </p:sp>
    </p:spTree>
    <p:extLst>
      <p:ext uri="{BB962C8B-B14F-4D97-AF65-F5344CB8AC3E}">
        <p14:creationId xmlns:p14="http://schemas.microsoft.com/office/powerpoint/2010/main" val="135227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CF682-24DD-91F2-F194-3592C554A60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3DDEAFB-6362-B024-45BE-01423DAA1507}"/>
              </a:ext>
            </a:extLst>
          </p:cNvPr>
          <p:cNvSpPr txBox="1"/>
          <p:nvPr/>
        </p:nvSpPr>
        <p:spPr>
          <a:xfrm>
            <a:off x="110009" y="237050"/>
            <a:ext cx="10163544"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アンケート結果③</a:t>
            </a:r>
            <a:r>
              <a:rPr lang="en-US" altLang="ja-JP" sz="2400" b="1" spc="200" dirty="0">
                <a:solidFill>
                  <a:srgbClr val="616161"/>
                </a:solidFill>
              </a:rPr>
              <a:t>_</a:t>
            </a:r>
            <a:r>
              <a:rPr lang="ja-JP" altLang="en-US" sz="2400" b="1" spc="200" dirty="0">
                <a:solidFill>
                  <a:srgbClr val="616161"/>
                </a:solidFill>
              </a:rPr>
              <a:t>各業務別規模別</a:t>
            </a:r>
          </a:p>
        </p:txBody>
      </p:sp>
      <p:sp>
        <p:nvSpPr>
          <p:cNvPr id="17" name="テキスト ボックス 16">
            <a:extLst>
              <a:ext uri="{FF2B5EF4-FFF2-40B4-BE49-F238E27FC236}">
                <a16:creationId xmlns:a16="http://schemas.microsoft.com/office/drawing/2014/main" id="{38CB950E-5BBF-A7B8-E9C2-E45771718E32}"/>
              </a:ext>
            </a:extLst>
          </p:cNvPr>
          <p:cNvSpPr txBox="1"/>
          <p:nvPr/>
        </p:nvSpPr>
        <p:spPr>
          <a:xfrm>
            <a:off x="1389530" y="941202"/>
            <a:ext cx="10537730" cy="878629"/>
          </a:xfrm>
          <a:prstGeom prst="rect">
            <a:avLst/>
          </a:prstGeom>
          <a:solidFill>
            <a:schemeClr val="bg1">
              <a:lumMod val="95000"/>
            </a:schemeClr>
          </a:solidFill>
        </p:spPr>
        <p:txBody>
          <a:bodyPr wrap="square" anchor="ctr">
            <a:noAutofit/>
          </a:bodyPr>
          <a:lstStyle/>
          <a:p>
            <a:pPr marL="179388" indent="-179388">
              <a:buFont typeface="Arial" panose="020B0604020202020204" pitchFamily="34" charset="0"/>
              <a:buChar char="•"/>
            </a:pPr>
            <a:r>
              <a:rPr lang="en-US" altLang="ja-JP" sz="1200" dirty="0"/>
              <a:t>【</a:t>
            </a:r>
            <a:r>
              <a:rPr lang="ja-JP" altLang="en-US" sz="1200" dirty="0"/>
              <a:t>自動応答（チャットボット・ボイスボット）</a:t>
            </a:r>
            <a:r>
              <a:rPr lang="en-US" altLang="ja-JP" sz="1200" dirty="0"/>
              <a:t>】</a:t>
            </a:r>
            <a:r>
              <a:rPr lang="ja-JP" altLang="en-US" sz="1200" dirty="0"/>
              <a:t>は、</a:t>
            </a:r>
            <a:r>
              <a:rPr lang="ja-JP" altLang="en-US" sz="1200" b="1" dirty="0">
                <a:solidFill>
                  <a:srgbClr val="0070C0"/>
                </a:solidFill>
              </a:rPr>
              <a:t>既に一定数が利用している状況。期待値も高い</a:t>
            </a:r>
            <a:r>
              <a:rPr lang="ja-JP" altLang="en-US" sz="1200" dirty="0"/>
              <a:t>。</a:t>
            </a:r>
            <a:endParaRPr lang="en-US" altLang="ja-JP" sz="1200" dirty="0"/>
          </a:p>
          <a:p>
            <a:pPr marL="179388" indent="-179388">
              <a:buFont typeface="Arial" panose="020B0604020202020204" pitchFamily="34" charset="0"/>
              <a:buChar char="•"/>
            </a:pPr>
            <a:r>
              <a:rPr lang="en-US" altLang="ja-JP" sz="1200" dirty="0"/>
              <a:t>【</a:t>
            </a:r>
            <a:r>
              <a:rPr lang="ja-JP" altLang="en-US" sz="1200" dirty="0"/>
              <a:t>データ分析</a:t>
            </a:r>
            <a:r>
              <a:rPr lang="en-US" altLang="ja-JP" sz="1200" dirty="0"/>
              <a:t>(VOC/</a:t>
            </a:r>
            <a:r>
              <a:rPr lang="ja-JP" altLang="en-US" sz="1200" dirty="0"/>
              <a:t>インサイト</a:t>
            </a:r>
            <a:r>
              <a:rPr lang="en-US" altLang="ja-JP" sz="1200" dirty="0"/>
              <a:t>)】</a:t>
            </a:r>
            <a:r>
              <a:rPr lang="ja-JP" altLang="en-US" sz="1200" dirty="0"/>
              <a:t>はニーズが高く、</a:t>
            </a:r>
            <a:r>
              <a:rPr lang="ja-JP" altLang="en-US" sz="1200" b="1" dirty="0">
                <a:solidFill>
                  <a:srgbClr val="0070C0"/>
                </a:solidFill>
              </a:rPr>
              <a:t>一部分析作業で生成</a:t>
            </a:r>
            <a:r>
              <a:rPr lang="en-US" altLang="ja-JP" sz="1200" b="1" dirty="0">
                <a:solidFill>
                  <a:srgbClr val="0070C0"/>
                </a:solidFill>
              </a:rPr>
              <a:t>AI</a:t>
            </a:r>
            <a:r>
              <a:rPr lang="ja-JP" altLang="en-US" sz="1200" b="1" dirty="0">
                <a:solidFill>
                  <a:srgbClr val="0070C0"/>
                </a:solidFill>
              </a:rPr>
              <a:t>が利用され始めている</a:t>
            </a:r>
            <a:r>
              <a:rPr lang="ja-JP" altLang="en-US" sz="1200" dirty="0"/>
              <a:t>。</a:t>
            </a:r>
            <a:endParaRPr lang="en-US" altLang="ja-JP" sz="1200" dirty="0"/>
          </a:p>
        </p:txBody>
      </p:sp>
      <p:sp>
        <p:nvSpPr>
          <p:cNvPr id="18" name="テキスト ボックス 17">
            <a:extLst>
              <a:ext uri="{FF2B5EF4-FFF2-40B4-BE49-F238E27FC236}">
                <a16:creationId xmlns:a16="http://schemas.microsoft.com/office/drawing/2014/main" id="{6AA53D83-C929-8380-09CA-B559CAB3D64C}"/>
              </a:ext>
            </a:extLst>
          </p:cNvPr>
          <p:cNvSpPr txBox="1"/>
          <p:nvPr/>
        </p:nvSpPr>
        <p:spPr>
          <a:xfrm>
            <a:off x="215714" y="941201"/>
            <a:ext cx="1093133" cy="878629"/>
          </a:xfrm>
          <a:prstGeom prst="rect">
            <a:avLst/>
          </a:prstGeom>
          <a:solidFill>
            <a:srgbClr val="002060"/>
          </a:solidFill>
        </p:spPr>
        <p:txBody>
          <a:bodyPr wrap="square" anchor="ctr">
            <a:noAutofit/>
          </a:bodyPr>
          <a:lstStyle/>
          <a:p>
            <a:pPr algn="ctr"/>
            <a:r>
              <a:rPr lang="ja-JP" altLang="en-US" sz="1200" dirty="0">
                <a:solidFill>
                  <a:schemeClr val="bg1"/>
                </a:solidFill>
              </a:rPr>
              <a:t>弊社</a:t>
            </a:r>
            <a:endParaRPr lang="en-US" altLang="ja-JP" sz="1200" dirty="0">
              <a:solidFill>
                <a:schemeClr val="bg1"/>
              </a:solidFill>
            </a:endParaRPr>
          </a:p>
          <a:p>
            <a:pPr algn="ctr"/>
            <a:r>
              <a:rPr lang="ja-JP" altLang="en-US" sz="1200" dirty="0">
                <a:solidFill>
                  <a:schemeClr val="bg1"/>
                </a:solidFill>
              </a:rPr>
              <a:t>コメント</a:t>
            </a:r>
          </a:p>
        </p:txBody>
      </p:sp>
      <p:sp>
        <p:nvSpPr>
          <p:cNvPr id="9" name="テキスト ボックス 8">
            <a:extLst>
              <a:ext uri="{FF2B5EF4-FFF2-40B4-BE49-F238E27FC236}">
                <a16:creationId xmlns:a16="http://schemas.microsoft.com/office/drawing/2014/main" id="{1053CBF8-5A26-7C0F-167D-9DEC9D94072C}"/>
              </a:ext>
            </a:extLst>
          </p:cNvPr>
          <p:cNvSpPr txBox="1"/>
          <p:nvPr/>
        </p:nvSpPr>
        <p:spPr>
          <a:xfrm>
            <a:off x="264740" y="6203575"/>
            <a:ext cx="11889040" cy="369332"/>
          </a:xfrm>
          <a:prstGeom prst="rect">
            <a:avLst/>
          </a:prstGeom>
          <a:noFill/>
        </p:spPr>
        <p:txBody>
          <a:bodyPr wrap="square" rtlCol="0">
            <a:spAutoFit/>
          </a:bodyPr>
          <a:lstStyle/>
          <a:p>
            <a:pPr marL="0" marR="0" lvl="0" indent="0" algn="r" defTabSz="914400" rtl="0" eaLnBrk="1" fontAlgn="auto" latinLnBrk="0" hangingPunct="1">
              <a:spcBef>
                <a:spcPts val="0"/>
              </a:spcBef>
              <a:spcAft>
                <a:spcPts val="0"/>
              </a:spcAft>
              <a:buClrTx/>
              <a:buSzTx/>
              <a:buFontTx/>
              <a:buNone/>
              <a:tabLst/>
              <a:defRPr/>
            </a:pP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出典：テクマトリクス</a:t>
            </a: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CRM FORUM2026</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アンケート結果</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a:p>
            <a:pPr marL="0" marR="0" lvl="0" indent="0" algn="r" defTabSz="914400" rtl="0" eaLnBrk="1" fontAlgn="auto" latinLnBrk="0" hangingPunct="1">
              <a:spcBef>
                <a:spcPts val="0"/>
              </a:spcBef>
              <a:spcAft>
                <a:spcPts val="0"/>
              </a:spcAft>
              <a:buClrTx/>
              <a:buSzTx/>
              <a:buFontTx/>
              <a:buNone/>
              <a:tabLst/>
              <a:defRPr/>
            </a:pP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アンケート内で「センターなし</a:t>
            </a: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未定」と回答した件数は母数から除外しています。</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p:txBody>
      </p:sp>
      <p:graphicFrame>
        <p:nvGraphicFramePr>
          <p:cNvPr id="10" name="グラフ 9">
            <a:extLst>
              <a:ext uri="{FF2B5EF4-FFF2-40B4-BE49-F238E27FC236}">
                <a16:creationId xmlns:a16="http://schemas.microsoft.com/office/drawing/2014/main" id="{C3FF42FD-D165-7E76-117E-2D3D655C1C04}"/>
              </a:ext>
            </a:extLst>
          </p:cNvPr>
          <p:cNvGraphicFramePr>
            <a:graphicFrameLocks/>
          </p:cNvGraphicFramePr>
          <p:nvPr>
            <p:extLst>
              <p:ext uri="{D42A27DB-BD31-4B8C-83A1-F6EECF244321}">
                <p14:modId xmlns:p14="http://schemas.microsoft.com/office/powerpoint/2010/main" val="76837259"/>
              </p:ext>
            </p:extLst>
          </p:nvPr>
        </p:nvGraphicFramePr>
        <p:xfrm>
          <a:off x="476246" y="2611609"/>
          <a:ext cx="5580000" cy="3420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210F5BC7-B44D-AFC5-1E80-D416F15E8D01}"/>
              </a:ext>
            </a:extLst>
          </p:cNvPr>
          <p:cNvSpPr txBox="1"/>
          <p:nvPr/>
        </p:nvSpPr>
        <p:spPr>
          <a:xfrm>
            <a:off x="331176" y="2244285"/>
            <a:ext cx="3579046" cy="276999"/>
          </a:xfrm>
          <a:prstGeom prst="rect">
            <a:avLst/>
          </a:prstGeom>
          <a:noFill/>
        </p:spPr>
        <p:txBody>
          <a:bodyPr wrap="square">
            <a:spAutoFit/>
          </a:bodyPr>
          <a:lstStyle/>
          <a:p>
            <a:pPr algn="ctr"/>
            <a:r>
              <a:rPr lang="en-US" altLang="ja-JP" sz="1200" b="1" dirty="0"/>
              <a:t>【</a:t>
            </a:r>
            <a:r>
              <a:rPr lang="ja-JP" altLang="en-US" sz="1200" b="1" dirty="0"/>
              <a:t>自動応答（チャットボット・ボイスボット）</a:t>
            </a:r>
            <a:r>
              <a:rPr lang="en-US" altLang="ja-JP" sz="1200" b="1" dirty="0"/>
              <a:t>】</a:t>
            </a:r>
            <a:endParaRPr lang="ja-JP" altLang="en-US" sz="1200" b="1" dirty="0"/>
          </a:p>
        </p:txBody>
      </p:sp>
      <p:sp>
        <p:nvSpPr>
          <p:cNvPr id="13" name="テキスト ボックス 12">
            <a:extLst>
              <a:ext uri="{FF2B5EF4-FFF2-40B4-BE49-F238E27FC236}">
                <a16:creationId xmlns:a16="http://schemas.microsoft.com/office/drawing/2014/main" id="{4BED6A7B-0C40-BEB0-FA5E-2DD071AE55A5}"/>
              </a:ext>
            </a:extLst>
          </p:cNvPr>
          <p:cNvSpPr txBox="1"/>
          <p:nvPr/>
        </p:nvSpPr>
        <p:spPr>
          <a:xfrm>
            <a:off x="4732551" y="2567939"/>
            <a:ext cx="1363449" cy="276999"/>
          </a:xfrm>
          <a:prstGeom prst="rect">
            <a:avLst/>
          </a:prstGeom>
          <a:noFill/>
        </p:spPr>
        <p:txBody>
          <a:bodyPr wrap="square">
            <a:spAutoFit/>
          </a:bodyPr>
          <a:lstStyle/>
          <a:p>
            <a:pPr algn="ctr"/>
            <a:r>
              <a:rPr lang="ja-JP" altLang="en-US" sz="1200" dirty="0"/>
              <a:t>回答数</a:t>
            </a:r>
            <a:r>
              <a:rPr lang="en-US" altLang="ja-JP" sz="1200" dirty="0"/>
              <a:t>:367</a:t>
            </a:r>
            <a:r>
              <a:rPr lang="ja-JP" altLang="en-US" sz="1200" dirty="0"/>
              <a:t>件</a:t>
            </a:r>
          </a:p>
        </p:txBody>
      </p:sp>
      <p:sp>
        <p:nvSpPr>
          <p:cNvPr id="14" name="テキスト ボックス 13">
            <a:extLst>
              <a:ext uri="{FF2B5EF4-FFF2-40B4-BE49-F238E27FC236}">
                <a16:creationId xmlns:a16="http://schemas.microsoft.com/office/drawing/2014/main" id="{56A1D485-0131-62C9-36AE-3315E186FE7A}"/>
              </a:ext>
            </a:extLst>
          </p:cNvPr>
          <p:cNvSpPr txBox="1"/>
          <p:nvPr/>
        </p:nvSpPr>
        <p:spPr>
          <a:xfrm>
            <a:off x="5962802" y="2245517"/>
            <a:ext cx="3579046" cy="276999"/>
          </a:xfrm>
          <a:prstGeom prst="rect">
            <a:avLst/>
          </a:prstGeom>
          <a:noFill/>
        </p:spPr>
        <p:txBody>
          <a:bodyPr wrap="square">
            <a:spAutoFit/>
          </a:bodyPr>
          <a:lstStyle/>
          <a:p>
            <a:r>
              <a:rPr lang="en-US" altLang="ja-JP" sz="1200" b="1" dirty="0"/>
              <a:t>【</a:t>
            </a:r>
            <a:r>
              <a:rPr lang="ja-JP" altLang="en-US" sz="1200" b="1" dirty="0"/>
              <a:t>データ分析</a:t>
            </a:r>
            <a:r>
              <a:rPr lang="en-US" altLang="ja-JP" sz="1200" b="1" dirty="0"/>
              <a:t>(VOC/</a:t>
            </a:r>
            <a:r>
              <a:rPr lang="ja-JP" altLang="en-US" sz="1200" b="1" dirty="0"/>
              <a:t>インサイト</a:t>
            </a:r>
            <a:r>
              <a:rPr lang="en-US" altLang="ja-JP" sz="1200" b="1" dirty="0"/>
              <a:t>)】</a:t>
            </a:r>
            <a:endParaRPr lang="ja-JP" altLang="en-US" sz="1200" b="1" dirty="0"/>
          </a:p>
        </p:txBody>
      </p:sp>
      <p:graphicFrame>
        <p:nvGraphicFramePr>
          <p:cNvPr id="15" name="グラフ 14">
            <a:extLst>
              <a:ext uri="{FF2B5EF4-FFF2-40B4-BE49-F238E27FC236}">
                <a16:creationId xmlns:a16="http://schemas.microsoft.com/office/drawing/2014/main" id="{17954ACE-AC27-C62E-C964-60D6A4579F0A}"/>
              </a:ext>
            </a:extLst>
          </p:cNvPr>
          <p:cNvGraphicFramePr>
            <a:graphicFrameLocks/>
          </p:cNvGraphicFramePr>
          <p:nvPr>
            <p:extLst>
              <p:ext uri="{D42A27DB-BD31-4B8C-83A1-F6EECF244321}">
                <p14:modId xmlns:p14="http://schemas.microsoft.com/office/powerpoint/2010/main" val="3667162853"/>
              </p:ext>
            </p:extLst>
          </p:nvPr>
        </p:nvGraphicFramePr>
        <p:xfrm>
          <a:off x="6148334" y="2531159"/>
          <a:ext cx="5580000" cy="342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a:extLst>
              <a:ext uri="{FF2B5EF4-FFF2-40B4-BE49-F238E27FC236}">
                <a16:creationId xmlns:a16="http://schemas.microsoft.com/office/drawing/2014/main" id="{B27E6ED6-82AA-174A-4C81-0FBBA61E92DA}"/>
              </a:ext>
            </a:extLst>
          </p:cNvPr>
          <p:cNvSpPr txBox="1"/>
          <p:nvPr/>
        </p:nvSpPr>
        <p:spPr>
          <a:xfrm>
            <a:off x="10340405" y="2551306"/>
            <a:ext cx="1363449" cy="276999"/>
          </a:xfrm>
          <a:prstGeom prst="rect">
            <a:avLst/>
          </a:prstGeom>
          <a:noFill/>
        </p:spPr>
        <p:txBody>
          <a:bodyPr wrap="square">
            <a:spAutoFit/>
          </a:bodyPr>
          <a:lstStyle/>
          <a:p>
            <a:pPr algn="ctr"/>
            <a:r>
              <a:rPr lang="ja-JP" altLang="en-US" sz="1200" dirty="0"/>
              <a:t>回答数</a:t>
            </a:r>
            <a:r>
              <a:rPr lang="en-US" altLang="ja-JP" sz="1200" dirty="0"/>
              <a:t>:328</a:t>
            </a:r>
            <a:r>
              <a:rPr lang="ja-JP" altLang="en-US" sz="1200" dirty="0"/>
              <a:t>件</a:t>
            </a:r>
          </a:p>
        </p:txBody>
      </p:sp>
    </p:spTree>
    <p:extLst>
      <p:ext uri="{BB962C8B-B14F-4D97-AF65-F5344CB8AC3E}">
        <p14:creationId xmlns:p14="http://schemas.microsoft.com/office/powerpoint/2010/main" val="286150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0FD47-C1F2-D7AE-A62A-1768DACFBCE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DA5617F-3C14-A435-BE0A-02FA52C406A3}"/>
              </a:ext>
            </a:extLst>
          </p:cNvPr>
          <p:cNvSpPr txBox="1"/>
          <p:nvPr/>
        </p:nvSpPr>
        <p:spPr>
          <a:xfrm>
            <a:off x="110009" y="237050"/>
            <a:ext cx="10163544"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アンケート結果③</a:t>
            </a:r>
            <a:r>
              <a:rPr lang="en-US" altLang="ja-JP" sz="2400" b="1" spc="200" dirty="0">
                <a:solidFill>
                  <a:srgbClr val="616161"/>
                </a:solidFill>
              </a:rPr>
              <a:t>_</a:t>
            </a:r>
            <a:r>
              <a:rPr lang="ja-JP" altLang="en-US" sz="2400" b="1" spc="200" dirty="0">
                <a:solidFill>
                  <a:srgbClr val="616161"/>
                </a:solidFill>
              </a:rPr>
              <a:t>各業務別規模別</a:t>
            </a:r>
          </a:p>
        </p:txBody>
      </p:sp>
      <p:sp>
        <p:nvSpPr>
          <p:cNvPr id="17" name="テキスト ボックス 16">
            <a:extLst>
              <a:ext uri="{FF2B5EF4-FFF2-40B4-BE49-F238E27FC236}">
                <a16:creationId xmlns:a16="http://schemas.microsoft.com/office/drawing/2014/main" id="{5BEB53E3-EEE3-BF66-6342-CE83A8D920A3}"/>
              </a:ext>
            </a:extLst>
          </p:cNvPr>
          <p:cNvSpPr txBox="1"/>
          <p:nvPr/>
        </p:nvSpPr>
        <p:spPr>
          <a:xfrm>
            <a:off x="1389530" y="941202"/>
            <a:ext cx="10537730" cy="878629"/>
          </a:xfrm>
          <a:prstGeom prst="rect">
            <a:avLst/>
          </a:prstGeom>
          <a:solidFill>
            <a:schemeClr val="bg1">
              <a:lumMod val="95000"/>
            </a:schemeClr>
          </a:solidFill>
        </p:spPr>
        <p:txBody>
          <a:bodyPr wrap="square" anchor="ctr">
            <a:noAutofit/>
          </a:bodyPr>
          <a:lstStyle/>
          <a:p>
            <a:pPr marL="179388" indent="-179388">
              <a:buFont typeface="Arial" panose="020B0604020202020204" pitchFamily="34" charset="0"/>
              <a:buChar char="•"/>
            </a:pPr>
            <a:r>
              <a:rPr lang="en-US" altLang="ja-JP" sz="1200" dirty="0"/>
              <a:t>【 FAQ</a:t>
            </a:r>
            <a:r>
              <a:rPr lang="ja-JP" altLang="en-US" sz="1200" dirty="0"/>
              <a:t>作成支援</a:t>
            </a:r>
            <a:r>
              <a:rPr lang="en-US" altLang="ja-JP" sz="1200" dirty="0"/>
              <a:t>】</a:t>
            </a:r>
            <a:r>
              <a:rPr lang="ja-JP" altLang="en-US" sz="1200" dirty="0"/>
              <a:t>は、ニーズが高い。</a:t>
            </a:r>
            <a:r>
              <a:rPr lang="ja-JP" altLang="en-US" sz="1200" b="1" dirty="0">
                <a:solidFill>
                  <a:srgbClr val="0070C0"/>
                </a:solidFill>
              </a:rPr>
              <a:t>ナレッジメンテナンスへの適用期待が高い</a:t>
            </a:r>
            <a:r>
              <a:rPr lang="ja-JP" altLang="en-US" sz="1200" dirty="0"/>
              <a:t>。</a:t>
            </a:r>
          </a:p>
          <a:p>
            <a:pPr marL="179388" indent="-179388">
              <a:buFont typeface="Arial" panose="020B0604020202020204" pitchFamily="34" charset="0"/>
              <a:buChar char="•"/>
            </a:pPr>
            <a:r>
              <a:rPr lang="en-US" altLang="ja-JP" sz="1200" dirty="0"/>
              <a:t>【</a:t>
            </a:r>
            <a:r>
              <a:rPr lang="ja-JP" altLang="en-US" sz="1200" dirty="0"/>
              <a:t>レポート自動作成</a:t>
            </a:r>
            <a:r>
              <a:rPr lang="en-US" altLang="ja-JP" sz="1200" dirty="0"/>
              <a:t>】</a:t>
            </a:r>
            <a:r>
              <a:rPr lang="ja-JP" altLang="en-US" sz="1200" dirty="0"/>
              <a:t>についても、席数規模関係なく、利用が開始されている。</a:t>
            </a:r>
            <a:endParaRPr lang="en-US" altLang="ja-JP" sz="1200" dirty="0"/>
          </a:p>
        </p:txBody>
      </p:sp>
      <p:sp>
        <p:nvSpPr>
          <p:cNvPr id="18" name="テキスト ボックス 17">
            <a:extLst>
              <a:ext uri="{FF2B5EF4-FFF2-40B4-BE49-F238E27FC236}">
                <a16:creationId xmlns:a16="http://schemas.microsoft.com/office/drawing/2014/main" id="{7B6D5FF3-75E3-377E-08F9-86070911F0AA}"/>
              </a:ext>
            </a:extLst>
          </p:cNvPr>
          <p:cNvSpPr txBox="1"/>
          <p:nvPr/>
        </p:nvSpPr>
        <p:spPr>
          <a:xfrm>
            <a:off x="215714" y="941201"/>
            <a:ext cx="1093133" cy="878629"/>
          </a:xfrm>
          <a:prstGeom prst="rect">
            <a:avLst/>
          </a:prstGeom>
          <a:solidFill>
            <a:srgbClr val="002060"/>
          </a:solidFill>
        </p:spPr>
        <p:txBody>
          <a:bodyPr wrap="square" anchor="ctr">
            <a:noAutofit/>
          </a:bodyPr>
          <a:lstStyle/>
          <a:p>
            <a:pPr algn="ctr"/>
            <a:r>
              <a:rPr lang="ja-JP" altLang="en-US" sz="1200" dirty="0">
                <a:solidFill>
                  <a:schemeClr val="bg1"/>
                </a:solidFill>
              </a:rPr>
              <a:t>弊社</a:t>
            </a:r>
            <a:endParaRPr lang="en-US" altLang="ja-JP" sz="1200" dirty="0">
              <a:solidFill>
                <a:schemeClr val="bg1"/>
              </a:solidFill>
            </a:endParaRPr>
          </a:p>
          <a:p>
            <a:pPr algn="ctr"/>
            <a:r>
              <a:rPr lang="ja-JP" altLang="en-US" sz="1200" dirty="0">
                <a:solidFill>
                  <a:schemeClr val="bg1"/>
                </a:solidFill>
              </a:rPr>
              <a:t>コメント</a:t>
            </a:r>
          </a:p>
        </p:txBody>
      </p:sp>
      <p:sp>
        <p:nvSpPr>
          <p:cNvPr id="10" name="テキスト ボックス 9">
            <a:extLst>
              <a:ext uri="{FF2B5EF4-FFF2-40B4-BE49-F238E27FC236}">
                <a16:creationId xmlns:a16="http://schemas.microsoft.com/office/drawing/2014/main" id="{6BE8479E-B4DB-E7B6-627E-3203735417A9}"/>
              </a:ext>
            </a:extLst>
          </p:cNvPr>
          <p:cNvSpPr txBox="1"/>
          <p:nvPr/>
        </p:nvSpPr>
        <p:spPr>
          <a:xfrm>
            <a:off x="264740" y="6203575"/>
            <a:ext cx="11889040" cy="369332"/>
          </a:xfrm>
          <a:prstGeom prst="rect">
            <a:avLst/>
          </a:prstGeom>
          <a:noFill/>
        </p:spPr>
        <p:txBody>
          <a:bodyPr wrap="square" rtlCol="0">
            <a:spAutoFit/>
          </a:bodyPr>
          <a:lstStyle/>
          <a:p>
            <a:pPr marL="0" marR="0" lvl="0" indent="0" algn="r" defTabSz="914400" rtl="0" eaLnBrk="1" fontAlgn="auto" latinLnBrk="0" hangingPunct="1">
              <a:spcBef>
                <a:spcPts val="0"/>
              </a:spcBef>
              <a:spcAft>
                <a:spcPts val="0"/>
              </a:spcAft>
              <a:buClrTx/>
              <a:buSzTx/>
              <a:buFontTx/>
              <a:buNone/>
              <a:tabLst/>
              <a:defRPr/>
            </a:pP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出典：テクマトリクス</a:t>
            </a: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CRM FORUM2026</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アンケート結果</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a:p>
            <a:pPr marL="0" marR="0" lvl="0" indent="0" algn="r" defTabSz="914400" rtl="0" eaLnBrk="1" fontAlgn="auto" latinLnBrk="0" hangingPunct="1">
              <a:spcBef>
                <a:spcPts val="0"/>
              </a:spcBef>
              <a:spcAft>
                <a:spcPts val="0"/>
              </a:spcAft>
              <a:buClrTx/>
              <a:buSzTx/>
              <a:buFontTx/>
              <a:buNone/>
              <a:tabLst/>
              <a:defRPr/>
            </a:pP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アンケート内で「センターなし</a:t>
            </a: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未定」と回答した件数は母数から除外しています。</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5CF79AAC-7B4B-AD94-D360-5A223C4FBB96}"/>
              </a:ext>
            </a:extLst>
          </p:cNvPr>
          <p:cNvSpPr txBox="1"/>
          <p:nvPr/>
        </p:nvSpPr>
        <p:spPr>
          <a:xfrm>
            <a:off x="193556" y="2253480"/>
            <a:ext cx="3579046" cy="276999"/>
          </a:xfrm>
          <a:prstGeom prst="rect">
            <a:avLst/>
          </a:prstGeom>
          <a:noFill/>
        </p:spPr>
        <p:txBody>
          <a:bodyPr wrap="square">
            <a:spAutoFit/>
          </a:bodyPr>
          <a:lstStyle/>
          <a:p>
            <a:r>
              <a:rPr lang="en-US" altLang="ja-JP" sz="1200" b="1" dirty="0"/>
              <a:t>【 FAQ</a:t>
            </a:r>
            <a:r>
              <a:rPr lang="ja-JP" altLang="en-US" sz="1200" b="1" dirty="0"/>
              <a:t>作成支援</a:t>
            </a:r>
            <a:r>
              <a:rPr lang="en-US" altLang="ja-JP" sz="1200" b="1" dirty="0"/>
              <a:t>】</a:t>
            </a:r>
            <a:endParaRPr lang="ja-JP" altLang="en-US" sz="1200" b="1" dirty="0"/>
          </a:p>
        </p:txBody>
      </p:sp>
      <p:graphicFrame>
        <p:nvGraphicFramePr>
          <p:cNvPr id="13" name="グラフ 12">
            <a:extLst>
              <a:ext uri="{FF2B5EF4-FFF2-40B4-BE49-F238E27FC236}">
                <a16:creationId xmlns:a16="http://schemas.microsoft.com/office/drawing/2014/main" id="{C9CF78C2-13F5-A293-7EA5-985C6F279D1F}"/>
              </a:ext>
            </a:extLst>
          </p:cNvPr>
          <p:cNvGraphicFramePr>
            <a:graphicFrameLocks/>
          </p:cNvGraphicFramePr>
          <p:nvPr>
            <p:extLst>
              <p:ext uri="{D42A27DB-BD31-4B8C-83A1-F6EECF244321}">
                <p14:modId xmlns:p14="http://schemas.microsoft.com/office/powerpoint/2010/main" val="1545238274"/>
              </p:ext>
            </p:extLst>
          </p:nvPr>
        </p:nvGraphicFramePr>
        <p:xfrm>
          <a:off x="394030" y="2588571"/>
          <a:ext cx="5580000" cy="3420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13">
            <a:extLst>
              <a:ext uri="{FF2B5EF4-FFF2-40B4-BE49-F238E27FC236}">
                <a16:creationId xmlns:a16="http://schemas.microsoft.com/office/drawing/2014/main" id="{5E636B34-BBDD-649C-143A-E06CF3FEC348}"/>
              </a:ext>
            </a:extLst>
          </p:cNvPr>
          <p:cNvSpPr txBox="1"/>
          <p:nvPr/>
        </p:nvSpPr>
        <p:spPr>
          <a:xfrm>
            <a:off x="4586101" y="2613586"/>
            <a:ext cx="1363449" cy="276999"/>
          </a:xfrm>
          <a:prstGeom prst="rect">
            <a:avLst/>
          </a:prstGeom>
          <a:noFill/>
        </p:spPr>
        <p:txBody>
          <a:bodyPr wrap="square">
            <a:spAutoFit/>
          </a:bodyPr>
          <a:lstStyle/>
          <a:p>
            <a:pPr algn="ctr"/>
            <a:r>
              <a:rPr lang="ja-JP" altLang="en-US" sz="1200" dirty="0"/>
              <a:t>回答数</a:t>
            </a:r>
            <a:r>
              <a:rPr lang="en-US" altLang="ja-JP" sz="1200" dirty="0"/>
              <a:t>:513</a:t>
            </a:r>
            <a:r>
              <a:rPr lang="ja-JP" altLang="en-US" sz="1200" dirty="0"/>
              <a:t>件</a:t>
            </a:r>
          </a:p>
        </p:txBody>
      </p:sp>
      <p:sp>
        <p:nvSpPr>
          <p:cNvPr id="15" name="テキスト ボックス 14">
            <a:extLst>
              <a:ext uri="{FF2B5EF4-FFF2-40B4-BE49-F238E27FC236}">
                <a16:creationId xmlns:a16="http://schemas.microsoft.com/office/drawing/2014/main" id="{A9723F1B-E718-CF67-2307-E018CC1B19B6}"/>
              </a:ext>
            </a:extLst>
          </p:cNvPr>
          <p:cNvSpPr txBox="1"/>
          <p:nvPr/>
        </p:nvSpPr>
        <p:spPr>
          <a:xfrm>
            <a:off x="6142207" y="2306764"/>
            <a:ext cx="3579046" cy="276999"/>
          </a:xfrm>
          <a:prstGeom prst="rect">
            <a:avLst/>
          </a:prstGeom>
          <a:noFill/>
        </p:spPr>
        <p:txBody>
          <a:bodyPr wrap="square">
            <a:spAutoFit/>
          </a:bodyPr>
          <a:lstStyle/>
          <a:p>
            <a:r>
              <a:rPr lang="en-US" altLang="ja-JP" sz="1200" b="1" dirty="0"/>
              <a:t>【</a:t>
            </a:r>
            <a:r>
              <a:rPr lang="ja-JP" altLang="en-US" sz="1200" b="1" dirty="0"/>
              <a:t>レポート自動作成</a:t>
            </a:r>
            <a:r>
              <a:rPr lang="en-US" altLang="ja-JP" sz="1200" b="1" dirty="0"/>
              <a:t>】</a:t>
            </a:r>
            <a:endParaRPr lang="ja-JP" altLang="en-US" sz="1200" b="1" dirty="0"/>
          </a:p>
        </p:txBody>
      </p:sp>
      <p:graphicFrame>
        <p:nvGraphicFramePr>
          <p:cNvPr id="16" name="グラフ 15">
            <a:extLst>
              <a:ext uri="{FF2B5EF4-FFF2-40B4-BE49-F238E27FC236}">
                <a16:creationId xmlns:a16="http://schemas.microsoft.com/office/drawing/2014/main" id="{952EFCCC-DF3B-185B-4E49-33C8537F0213}"/>
              </a:ext>
            </a:extLst>
          </p:cNvPr>
          <p:cNvGraphicFramePr>
            <a:graphicFrameLocks/>
          </p:cNvGraphicFramePr>
          <p:nvPr>
            <p:extLst>
              <p:ext uri="{D42A27DB-BD31-4B8C-83A1-F6EECF244321}">
                <p14:modId xmlns:p14="http://schemas.microsoft.com/office/powerpoint/2010/main" val="4173675559"/>
              </p:ext>
            </p:extLst>
          </p:nvPr>
        </p:nvGraphicFramePr>
        <p:xfrm>
          <a:off x="6160233" y="2609021"/>
          <a:ext cx="5580000" cy="3420000"/>
        </p:xfrm>
        <a:graphic>
          <a:graphicData uri="http://schemas.openxmlformats.org/drawingml/2006/chart">
            <c:chart xmlns:c="http://schemas.openxmlformats.org/drawingml/2006/chart" xmlns:r="http://schemas.openxmlformats.org/officeDocument/2006/relationships" r:id="rId4"/>
          </a:graphicData>
        </a:graphic>
      </p:graphicFrame>
      <p:sp>
        <p:nvSpPr>
          <p:cNvPr id="19" name="テキスト ボックス 18">
            <a:extLst>
              <a:ext uri="{FF2B5EF4-FFF2-40B4-BE49-F238E27FC236}">
                <a16:creationId xmlns:a16="http://schemas.microsoft.com/office/drawing/2014/main" id="{FB73C9DB-6BE4-0C90-3348-12C08FE56E97}"/>
              </a:ext>
            </a:extLst>
          </p:cNvPr>
          <p:cNvSpPr txBox="1"/>
          <p:nvPr/>
        </p:nvSpPr>
        <p:spPr>
          <a:xfrm>
            <a:off x="10352305" y="2604391"/>
            <a:ext cx="1363449" cy="276999"/>
          </a:xfrm>
          <a:prstGeom prst="rect">
            <a:avLst/>
          </a:prstGeom>
          <a:noFill/>
        </p:spPr>
        <p:txBody>
          <a:bodyPr wrap="square">
            <a:spAutoFit/>
          </a:bodyPr>
          <a:lstStyle/>
          <a:p>
            <a:pPr algn="ctr"/>
            <a:r>
              <a:rPr lang="ja-JP" altLang="en-US" sz="1200" dirty="0"/>
              <a:t>回答数</a:t>
            </a:r>
            <a:r>
              <a:rPr lang="en-US" altLang="ja-JP" sz="1200" dirty="0"/>
              <a:t>:195</a:t>
            </a:r>
            <a:r>
              <a:rPr lang="ja-JP" altLang="en-US" sz="1200" dirty="0"/>
              <a:t>件</a:t>
            </a:r>
          </a:p>
        </p:txBody>
      </p:sp>
    </p:spTree>
    <p:extLst>
      <p:ext uri="{BB962C8B-B14F-4D97-AF65-F5344CB8AC3E}">
        <p14:creationId xmlns:p14="http://schemas.microsoft.com/office/powerpoint/2010/main" val="2356681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362A7-44B0-E213-AFDA-4AD82989723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FF9B972-1BC3-E0C5-DCF0-48EB6620BA0E}"/>
              </a:ext>
            </a:extLst>
          </p:cNvPr>
          <p:cNvSpPr txBox="1"/>
          <p:nvPr/>
        </p:nvSpPr>
        <p:spPr>
          <a:xfrm>
            <a:off x="110009" y="237050"/>
            <a:ext cx="10163544" cy="427361"/>
          </a:xfrm>
          <a:prstGeom prst="rect">
            <a:avLst/>
          </a:prstGeom>
          <a:noFill/>
        </p:spPr>
        <p:txBody>
          <a:bodyPr wrap="square">
            <a:spAutoFit/>
          </a:bodyPr>
          <a:lstStyle/>
          <a:p>
            <a:pPr lvl="0">
              <a:lnSpc>
                <a:spcPct val="90000"/>
              </a:lnSpc>
              <a:spcBef>
                <a:spcPct val="0"/>
              </a:spcBef>
              <a:defRPr/>
            </a:pPr>
            <a:r>
              <a:rPr lang="ja-JP" altLang="en-US" sz="2400" b="1" spc="200" dirty="0">
                <a:solidFill>
                  <a:srgbClr val="616161"/>
                </a:solidFill>
              </a:rPr>
              <a:t>アンケート結果③</a:t>
            </a:r>
            <a:r>
              <a:rPr lang="en-US" altLang="ja-JP" sz="2400" b="1" spc="200" dirty="0">
                <a:solidFill>
                  <a:srgbClr val="616161"/>
                </a:solidFill>
              </a:rPr>
              <a:t>_</a:t>
            </a:r>
            <a:r>
              <a:rPr lang="ja-JP" altLang="en-US" sz="2400" b="1" spc="200" dirty="0">
                <a:solidFill>
                  <a:srgbClr val="616161"/>
                </a:solidFill>
              </a:rPr>
              <a:t>各業務別規模別</a:t>
            </a:r>
          </a:p>
        </p:txBody>
      </p:sp>
      <p:sp>
        <p:nvSpPr>
          <p:cNvPr id="17" name="テキスト ボックス 16">
            <a:extLst>
              <a:ext uri="{FF2B5EF4-FFF2-40B4-BE49-F238E27FC236}">
                <a16:creationId xmlns:a16="http://schemas.microsoft.com/office/drawing/2014/main" id="{1099E613-75B0-1D1F-C023-2E84BEF6F24D}"/>
              </a:ext>
            </a:extLst>
          </p:cNvPr>
          <p:cNvSpPr txBox="1"/>
          <p:nvPr/>
        </p:nvSpPr>
        <p:spPr>
          <a:xfrm>
            <a:off x="1389530" y="941202"/>
            <a:ext cx="10537730" cy="878629"/>
          </a:xfrm>
          <a:prstGeom prst="rect">
            <a:avLst/>
          </a:prstGeom>
          <a:solidFill>
            <a:schemeClr val="bg1">
              <a:lumMod val="95000"/>
            </a:schemeClr>
          </a:solidFill>
        </p:spPr>
        <p:txBody>
          <a:bodyPr wrap="square" anchor="ctr">
            <a:noAutofit/>
          </a:bodyPr>
          <a:lstStyle/>
          <a:p>
            <a:pPr marL="179388" indent="-179388">
              <a:buFont typeface="Arial" panose="020B0604020202020204" pitchFamily="34" charset="0"/>
              <a:buChar char="•"/>
            </a:pPr>
            <a:r>
              <a:rPr lang="en-US" altLang="ja-JP" sz="1200" dirty="0"/>
              <a:t>【</a:t>
            </a:r>
            <a:r>
              <a:rPr lang="ja-JP" altLang="en-US" sz="1200" dirty="0"/>
              <a:t>フィードバック評価</a:t>
            </a:r>
            <a:r>
              <a:rPr lang="en-US" altLang="ja-JP" sz="1200" dirty="0"/>
              <a:t>(</a:t>
            </a:r>
            <a:r>
              <a:rPr lang="ja-JP" altLang="en-US" sz="1200" dirty="0"/>
              <a:t>応対品質評価</a:t>
            </a:r>
            <a:r>
              <a:rPr lang="en-US" altLang="ja-JP" sz="1200" dirty="0"/>
              <a:t>)】</a:t>
            </a:r>
            <a:r>
              <a:rPr lang="ja-JP" altLang="en-US" sz="1200" dirty="0"/>
              <a:t>は席数規模に関わらず利用が開始され始めている。</a:t>
            </a:r>
            <a:endParaRPr lang="en-US" altLang="ja-JP" sz="1200" dirty="0"/>
          </a:p>
          <a:p>
            <a:pPr marL="179388" indent="-179388">
              <a:buFont typeface="Arial" panose="020B0604020202020204" pitchFamily="34" charset="0"/>
              <a:buChar char="•"/>
            </a:pPr>
            <a:r>
              <a:rPr lang="en-US" altLang="ja-JP" sz="1200" dirty="0"/>
              <a:t>【</a:t>
            </a:r>
            <a:r>
              <a:rPr lang="ja-JP" altLang="en-US" sz="1200" dirty="0"/>
              <a:t>人材育成・教育支援</a:t>
            </a:r>
            <a:r>
              <a:rPr lang="en-US" altLang="ja-JP" sz="1200" dirty="0"/>
              <a:t>】</a:t>
            </a:r>
            <a:r>
              <a:rPr lang="ja-JP" altLang="en-US" sz="1200" dirty="0"/>
              <a:t>においても、オペレータ教育で利用したいというニーズが一定数存在する。</a:t>
            </a:r>
            <a:endParaRPr lang="en-US" altLang="ja-JP" sz="1200" dirty="0"/>
          </a:p>
        </p:txBody>
      </p:sp>
      <p:sp>
        <p:nvSpPr>
          <p:cNvPr id="18" name="テキスト ボックス 17">
            <a:extLst>
              <a:ext uri="{FF2B5EF4-FFF2-40B4-BE49-F238E27FC236}">
                <a16:creationId xmlns:a16="http://schemas.microsoft.com/office/drawing/2014/main" id="{623A8FF6-7D18-6D88-AC96-CD7970226077}"/>
              </a:ext>
            </a:extLst>
          </p:cNvPr>
          <p:cNvSpPr txBox="1"/>
          <p:nvPr/>
        </p:nvSpPr>
        <p:spPr>
          <a:xfrm>
            <a:off x="215714" y="941201"/>
            <a:ext cx="1093133" cy="878629"/>
          </a:xfrm>
          <a:prstGeom prst="rect">
            <a:avLst/>
          </a:prstGeom>
          <a:solidFill>
            <a:srgbClr val="002060"/>
          </a:solidFill>
        </p:spPr>
        <p:txBody>
          <a:bodyPr wrap="square" anchor="ctr">
            <a:noAutofit/>
          </a:bodyPr>
          <a:lstStyle/>
          <a:p>
            <a:pPr algn="ctr"/>
            <a:r>
              <a:rPr lang="ja-JP" altLang="en-US" sz="1200" dirty="0">
                <a:solidFill>
                  <a:schemeClr val="bg1"/>
                </a:solidFill>
              </a:rPr>
              <a:t>弊社</a:t>
            </a:r>
            <a:endParaRPr lang="en-US" altLang="ja-JP" sz="1200" dirty="0">
              <a:solidFill>
                <a:schemeClr val="bg1"/>
              </a:solidFill>
            </a:endParaRPr>
          </a:p>
          <a:p>
            <a:pPr algn="ctr"/>
            <a:r>
              <a:rPr lang="ja-JP" altLang="en-US" sz="1200" dirty="0">
                <a:solidFill>
                  <a:schemeClr val="bg1"/>
                </a:solidFill>
              </a:rPr>
              <a:t>コメント</a:t>
            </a:r>
          </a:p>
        </p:txBody>
      </p:sp>
      <p:sp>
        <p:nvSpPr>
          <p:cNvPr id="6" name="テキスト ボックス 5">
            <a:extLst>
              <a:ext uri="{FF2B5EF4-FFF2-40B4-BE49-F238E27FC236}">
                <a16:creationId xmlns:a16="http://schemas.microsoft.com/office/drawing/2014/main" id="{C460D94D-8BA5-8EB3-0D10-8BCD1D39BDD5}"/>
              </a:ext>
            </a:extLst>
          </p:cNvPr>
          <p:cNvSpPr txBox="1"/>
          <p:nvPr/>
        </p:nvSpPr>
        <p:spPr>
          <a:xfrm>
            <a:off x="264740" y="6203575"/>
            <a:ext cx="11889040" cy="369332"/>
          </a:xfrm>
          <a:prstGeom prst="rect">
            <a:avLst/>
          </a:prstGeom>
          <a:noFill/>
        </p:spPr>
        <p:txBody>
          <a:bodyPr wrap="square" rtlCol="0">
            <a:spAutoFit/>
          </a:bodyPr>
          <a:lstStyle/>
          <a:p>
            <a:pPr marL="0" marR="0" lvl="0" indent="0" algn="r" defTabSz="914400" rtl="0" eaLnBrk="1" fontAlgn="auto" latinLnBrk="0" hangingPunct="1">
              <a:spcBef>
                <a:spcPts val="0"/>
              </a:spcBef>
              <a:spcAft>
                <a:spcPts val="0"/>
              </a:spcAft>
              <a:buClrTx/>
              <a:buSzTx/>
              <a:buFontTx/>
              <a:buNone/>
              <a:tabLst/>
              <a:defRPr/>
            </a:pP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出典：テクマトリクス</a:t>
            </a:r>
            <a:r>
              <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CRM FORUM2026</a:t>
            </a:r>
            <a:r>
              <a:rPr kumimoji="1" lang="ja-JP" altLang="en-US" sz="900" b="0" i="0" u="none" strike="noStrike" kern="1200" cap="none" spc="80" normalizeH="0" baseline="0" noProof="0" dirty="0">
                <a:ln>
                  <a:noFill/>
                </a:ln>
                <a:solidFill>
                  <a:prstClr val="black"/>
                </a:solidFill>
                <a:effectLst/>
                <a:uLnTx/>
                <a:uFillTx/>
                <a:ea typeface="游ゴシック" panose="020B0400000000000000" pitchFamily="50" charset="-128"/>
                <a:cs typeface="+mn-cs"/>
              </a:rPr>
              <a:t>アンケート結果</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a:p>
            <a:pPr marL="0" marR="0" lvl="0" indent="0" algn="r" defTabSz="914400" rtl="0" eaLnBrk="1" fontAlgn="auto" latinLnBrk="0" hangingPunct="1">
              <a:spcBef>
                <a:spcPts val="0"/>
              </a:spcBef>
              <a:spcAft>
                <a:spcPts val="0"/>
              </a:spcAft>
              <a:buClrTx/>
              <a:buSzTx/>
              <a:buFontTx/>
              <a:buNone/>
              <a:tabLst/>
              <a:defRPr/>
            </a:pP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アンケート内で「センターなし</a:t>
            </a:r>
            <a:r>
              <a:rPr kumimoji="1" lang="en-US" altLang="ja-JP" sz="900" spc="80" dirty="0">
                <a:solidFill>
                  <a:prstClr val="black"/>
                </a:solidFill>
                <a:ea typeface="游ゴシック" panose="020B0400000000000000" pitchFamily="50" charset="-128"/>
              </a:rPr>
              <a:t>/</a:t>
            </a:r>
            <a:r>
              <a:rPr kumimoji="1" lang="ja-JP" altLang="en-US" sz="900" spc="80" dirty="0">
                <a:solidFill>
                  <a:prstClr val="black"/>
                </a:solidFill>
                <a:ea typeface="游ゴシック" panose="020B0400000000000000" pitchFamily="50" charset="-128"/>
              </a:rPr>
              <a:t>未定」と回答した件数は母数から除外しています。</a:t>
            </a:r>
            <a:endParaRPr kumimoji="1" lang="en-US" altLang="ja-JP" sz="900" b="0" i="0" u="none" strike="noStrike" kern="1200" cap="none" spc="80" normalizeH="0" baseline="0" noProof="0" dirty="0">
              <a:ln>
                <a:noFill/>
              </a:ln>
              <a:solidFill>
                <a:prstClr val="black"/>
              </a:solidFill>
              <a:effectLst/>
              <a:uLnTx/>
              <a:uFillTx/>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E5355730-ABCE-6BDC-7C39-08EBCB7FCC5D}"/>
              </a:ext>
            </a:extLst>
          </p:cNvPr>
          <p:cNvSpPr txBox="1"/>
          <p:nvPr/>
        </p:nvSpPr>
        <p:spPr>
          <a:xfrm>
            <a:off x="215713" y="2194285"/>
            <a:ext cx="3579046" cy="276999"/>
          </a:xfrm>
          <a:prstGeom prst="rect">
            <a:avLst/>
          </a:prstGeom>
          <a:noFill/>
        </p:spPr>
        <p:txBody>
          <a:bodyPr wrap="square">
            <a:spAutoFit/>
          </a:bodyPr>
          <a:lstStyle/>
          <a:p>
            <a:r>
              <a:rPr lang="en-US" altLang="ja-JP" sz="1200" b="1" dirty="0"/>
              <a:t>【</a:t>
            </a:r>
            <a:r>
              <a:rPr lang="ja-JP" altLang="en-US" sz="1200" b="1" dirty="0"/>
              <a:t>フィードバック評価</a:t>
            </a:r>
            <a:r>
              <a:rPr lang="en-US" altLang="ja-JP" sz="1200" b="1" dirty="0"/>
              <a:t>(</a:t>
            </a:r>
            <a:r>
              <a:rPr lang="ja-JP" altLang="en-US" sz="1200" b="1" dirty="0"/>
              <a:t>応対品質評価</a:t>
            </a:r>
            <a:r>
              <a:rPr lang="en-US" altLang="ja-JP" sz="1200" b="1" dirty="0"/>
              <a:t>)】</a:t>
            </a:r>
            <a:endParaRPr lang="ja-JP" altLang="en-US" sz="1200" b="1" dirty="0"/>
          </a:p>
        </p:txBody>
      </p:sp>
      <p:graphicFrame>
        <p:nvGraphicFramePr>
          <p:cNvPr id="11" name="グラフ 10">
            <a:extLst>
              <a:ext uri="{FF2B5EF4-FFF2-40B4-BE49-F238E27FC236}">
                <a16:creationId xmlns:a16="http://schemas.microsoft.com/office/drawing/2014/main" id="{6FA44877-7048-184F-9570-53D533611002}"/>
              </a:ext>
            </a:extLst>
          </p:cNvPr>
          <p:cNvGraphicFramePr>
            <a:graphicFrameLocks/>
          </p:cNvGraphicFramePr>
          <p:nvPr>
            <p:extLst>
              <p:ext uri="{D42A27DB-BD31-4B8C-83A1-F6EECF244321}">
                <p14:modId xmlns:p14="http://schemas.microsoft.com/office/powerpoint/2010/main" val="2551906712"/>
              </p:ext>
            </p:extLst>
          </p:nvPr>
        </p:nvGraphicFramePr>
        <p:xfrm>
          <a:off x="215713" y="2565413"/>
          <a:ext cx="5580000" cy="3420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a:extLst>
              <a:ext uri="{FF2B5EF4-FFF2-40B4-BE49-F238E27FC236}">
                <a16:creationId xmlns:a16="http://schemas.microsoft.com/office/drawing/2014/main" id="{B6A9CE3B-3114-AFB7-1427-CCE25278637D}"/>
              </a:ext>
            </a:extLst>
          </p:cNvPr>
          <p:cNvSpPr txBox="1"/>
          <p:nvPr/>
        </p:nvSpPr>
        <p:spPr>
          <a:xfrm>
            <a:off x="4452142" y="2604391"/>
            <a:ext cx="1363449" cy="276999"/>
          </a:xfrm>
          <a:prstGeom prst="rect">
            <a:avLst/>
          </a:prstGeom>
          <a:noFill/>
        </p:spPr>
        <p:txBody>
          <a:bodyPr wrap="square">
            <a:spAutoFit/>
          </a:bodyPr>
          <a:lstStyle/>
          <a:p>
            <a:pPr algn="ctr"/>
            <a:r>
              <a:rPr lang="ja-JP" altLang="en-US" sz="1200" dirty="0"/>
              <a:t>回答数</a:t>
            </a:r>
            <a:r>
              <a:rPr lang="en-US" altLang="ja-JP" sz="1200" dirty="0"/>
              <a:t>:158</a:t>
            </a:r>
            <a:r>
              <a:rPr lang="ja-JP" altLang="en-US" sz="1200" dirty="0"/>
              <a:t>件</a:t>
            </a:r>
          </a:p>
        </p:txBody>
      </p:sp>
      <p:sp>
        <p:nvSpPr>
          <p:cNvPr id="14" name="テキスト ボックス 13">
            <a:extLst>
              <a:ext uri="{FF2B5EF4-FFF2-40B4-BE49-F238E27FC236}">
                <a16:creationId xmlns:a16="http://schemas.microsoft.com/office/drawing/2014/main" id="{D3226149-2AFF-246C-5F0D-416AAC8B0FC3}"/>
              </a:ext>
            </a:extLst>
          </p:cNvPr>
          <p:cNvSpPr txBox="1"/>
          <p:nvPr/>
        </p:nvSpPr>
        <p:spPr>
          <a:xfrm>
            <a:off x="6096000" y="2194285"/>
            <a:ext cx="3579046" cy="276999"/>
          </a:xfrm>
          <a:prstGeom prst="rect">
            <a:avLst/>
          </a:prstGeom>
          <a:noFill/>
        </p:spPr>
        <p:txBody>
          <a:bodyPr wrap="square">
            <a:spAutoFit/>
          </a:bodyPr>
          <a:lstStyle/>
          <a:p>
            <a:r>
              <a:rPr lang="en-US" altLang="ja-JP" sz="1200" b="1" dirty="0"/>
              <a:t>【</a:t>
            </a:r>
            <a:r>
              <a:rPr lang="ja-JP" altLang="en-US" sz="1200" b="1" dirty="0"/>
              <a:t>人材育成・教育支援</a:t>
            </a:r>
            <a:r>
              <a:rPr lang="en-US" altLang="ja-JP" sz="1200" b="1" dirty="0"/>
              <a:t>】</a:t>
            </a:r>
            <a:endParaRPr lang="ja-JP" altLang="en-US" sz="1200" b="1" dirty="0"/>
          </a:p>
        </p:txBody>
      </p:sp>
      <p:graphicFrame>
        <p:nvGraphicFramePr>
          <p:cNvPr id="15" name="グラフ 14">
            <a:extLst>
              <a:ext uri="{FF2B5EF4-FFF2-40B4-BE49-F238E27FC236}">
                <a16:creationId xmlns:a16="http://schemas.microsoft.com/office/drawing/2014/main" id="{B1D08258-D812-F602-BA2C-31D7EF44D711}"/>
              </a:ext>
            </a:extLst>
          </p:cNvPr>
          <p:cNvGraphicFramePr>
            <a:graphicFrameLocks/>
          </p:cNvGraphicFramePr>
          <p:nvPr>
            <p:extLst>
              <p:ext uri="{D42A27DB-BD31-4B8C-83A1-F6EECF244321}">
                <p14:modId xmlns:p14="http://schemas.microsoft.com/office/powerpoint/2010/main" val="1526161654"/>
              </p:ext>
            </p:extLst>
          </p:nvPr>
        </p:nvGraphicFramePr>
        <p:xfrm>
          <a:off x="6096000" y="2565413"/>
          <a:ext cx="5580000" cy="342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a:extLst>
              <a:ext uri="{FF2B5EF4-FFF2-40B4-BE49-F238E27FC236}">
                <a16:creationId xmlns:a16="http://schemas.microsoft.com/office/drawing/2014/main" id="{D0AB0362-FD8C-FFBF-90BA-D2FC92C50DE9}"/>
              </a:ext>
            </a:extLst>
          </p:cNvPr>
          <p:cNvSpPr txBox="1"/>
          <p:nvPr/>
        </p:nvSpPr>
        <p:spPr>
          <a:xfrm>
            <a:off x="10352305" y="2604391"/>
            <a:ext cx="1363449" cy="276999"/>
          </a:xfrm>
          <a:prstGeom prst="rect">
            <a:avLst/>
          </a:prstGeom>
          <a:noFill/>
        </p:spPr>
        <p:txBody>
          <a:bodyPr wrap="square">
            <a:spAutoFit/>
          </a:bodyPr>
          <a:lstStyle/>
          <a:p>
            <a:pPr algn="ctr"/>
            <a:r>
              <a:rPr lang="ja-JP" altLang="en-US" sz="1200" dirty="0"/>
              <a:t>回答数</a:t>
            </a:r>
            <a:r>
              <a:rPr lang="en-US" altLang="ja-JP" sz="1200" dirty="0"/>
              <a:t>:146</a:t>
            </a:r>
            <a:r>
              <a:rPr lang="ja-JP" altLang="en-US" sz="1200" dirty="0"/>
              <a:t>件</a:t>
            </a:r>
          </a:p>
        </p:txBody>
      </p:sp>
    </p:spTree>
    <p:extLst>
      <p:ext uri="{BB962C8B-B14F-4D97-AF65-F5344CB8AC3E}">
        <p14:creationId xmlns:p14="http://schemas.microsoft.com/office/powerpoint/2010/main" val="62857463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FC2BDA770753842942BA4FE9D307187" ma:contentTypeVersion="22" ma:contentTypeDescription="新しいドキュメントを作成します。" ma:contentTypeScope="" ma:versionID="0ac03eff7fc17e4d533ddca11cc04431">
  <xsd:schema xmlns:xsd="http://www.w3.org/2001/XMLSchema" xmlns:xs="http://www.w3.org/2001/XMLSchema" xmlns:p="http://schemas.microsoft.com/office/2006/metadata/properties" xmlns:ns2="71aabefb-854b-4bd5-bd3c-9ea690d9bcdb" xmlns:ns3="5204fdb5-52be-4905-a7e7-03af462d2737" targetNamespace="http://schemas.microsoft.com/office/2006/metadata/properties" ma:root="true" ma:fieldsID="287bfdb61703f305949623fb5d448051" ns2:_="" ns3:_="">
    <xsd:import namespace="71aabefb-854b-4bd5-bd3c-9ea690d9bcdb"/>
    <xsd:import namespace="5204fdb5-52be-4905-a7e7-03af462d2737"/>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kc14634ac76748e093f650d58a42934d"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abefb-854b-4bd5-bd3c-9ea690d9bcdb"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element name="LastSharedByTime" ma:index="10" nillable="true" ma:displayName="最新の共有 (時間別)" ma:internalName="LastSharedByTime" ma:readOnly="true">
      <xsd:simpleType>
        <xsd:restriction base="dms:DateTime"/>
      </xsd:simpleType>
    </xsd:element>
    <xsd:element name="LastSharedByUser" ma:index="11" nillable="true" ma:displayName="最新の共有 (ユーザー別)" ma:description="" ma:internalName="LastSharedByUser" ma:readOnly="true">
      <xsd:simpleType>
        <xsd:restriction base="dms:Note">
          <xsd:maxLength value="255"/>
        </xsd:restriction>
      </xsd:simpleType>
    </xsd:element>
    <xsd:element name="TaxCatchAll" ma:index="25" nillable="true" ma:displayName="Taxonomy Catch All Column" ma:hidden="true" ma:list="{b3ab76c4-616f-4f12-98c5-4aa51eeba6dd}" ma:internalName="TaxCatchAll" ma:showField="CatchAllData" ma:web="71aabefb-854b-4bd5-bd3c-9ea690d9bcd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fdb5-52be-4905-a7e7-03af462d2737"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画像タグ" ma:readOnly="false" ma:fieldId="{5cf76f15-5ced-4ddc-b409-7134ff3c332f}" ma:taxonomyMulti="true" ma:sspId="0e6431f3-649c-4767-b773-fc09b5e59ff2"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kc14634ac76748e093f650d58a42934d" ma:index="28" nillable="true" ma:taxonomy="true" ma:internalName="kc14634ac76748e093f650d58a42934d" ma:taxonomyFieldName="_x0031_test" ma:displayName="1test" ma:default="" ma:fieldId="{4c14634a-c767-48e0-93f6-50d58a42934d}" ma:sspId="0e6431f3-649c-4767-b773-fc09b5e59ff2" ma:termSetId="190a2c19-cb43-4b06-b5bb-db50945aefbf" ma:anchorId="00000000-0000-0000-0000-000000000000" ma:open="fals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204fdb5-52be-4905-a7e7-03af462d2737">
      <Terms xmlns="http://schemas.microsoft.com/office/infopath/2007/PartnerControls"/>
    </lcf76f155ced4ddcb4097134ff3c332f>
    <TaxCatchAll xmlns="71aabefb-854b-4bd5-bd3c-9ea690d9bcdb" xsi:nil="true"/>
    <kc14634ac76748e093f650d58a42934d xmlns="5204fdb5-52be-4905-a7e7-03af462d2737">
      <Terms xmlns="http://schemas.microsoft.com/office/infopath/2007/PartnerControls"/>
    </kc14634ac76748e093f650d58a42934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36EE0C-14C0-48BC-90B6-C2991B3F55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abefb-854b-4bd5-bd3c-9ea690d9bcdb"/>
    <ds:schemaRef ds:uri="5204fdb5-52be-4905-a7e7-03af462d27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F5B9FF-E685-4133-9FE9-C29FF5E714FC}">
  <ds:schemaRefs>
    <ds:schemaRef ds:uri="5204fdb5-52be-4905-a7e7-03af462d2737"/>
    <ds:schemaRef ds:uri="71aabefb-854b-4bd5-bd3c-9ea690d9bc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ACF8157-A75D-4B5E-A6AA-A77A512636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AI2-bluetemplate_190313</Template>
  <TotalTime>18239</TotalTime>
  <Words>3033</Words>
  <Application>Microsoft Office PowerPoint</Application>
  <PresentationFormat>ワイド画面</PresentationFormat>
  <Paragraphs>421</Paragraphs>
  <Slides>30</Slides>
  <Notes>30</Notes>
  <HiddenSlides>0</HiddenSlides>
  <MMClips>0</MMClips>
  <ScaleCrop>false</ScaleCrop>
  <HeadingPairs>
    <vt:vector size="6" baseType="variant">
      <vt:variant>
        <vt:lpstr>使用されているフォント</vt:lpstr>
      </vt:variant>
      <vt:variant>
        <vt:i4>3</vt:i4>
      </vt:variant>
      <vt:variant>
        <vt:lpstr>テーマ</vt:lpstr>
      </vt:variant>
      <vt:variant>
        <vt:i4>2</vt:i4>
      </vt:variant>
      <vt:variant>
        <vt:lpstr>スライド タイトル</vt:lpstr>
      </vt:variant>
      <vt:variant>
        <vt:i4>30</vt:i4>
      </vt:variant>
    </vt:vector>
  </HeadingPairs>
  <TitlesOfParts>
    <vt:vector size="35" baseType="lpstr">
      <vt:lpstr>Zen Kaku Gothic New</vt:lpstr>
      <vt:lpstr>游ゴシック</vt:lpstr>
      <vt:lpstr>Arial</vt:lpstr>
      <vt:lpstr>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佐々木 あい</dc:creator>
  <cp:lastModifiedBy>Mitsuo Kanazawa</cp:lastModifiedBy>
  <cp:revision>102</cp:revision>
  <dcterms:created xsi:type="dcterms:W3CDTF">2019-03-14T02:30:13Z</dcterms:created>
  <dcterms:modified xsi:type="dcterms:W3CDTF">2026-03-03T16:10:51Z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0x0101003FC2BDA770753842942BA4FE9D307187</vt:lpwstr>
  </property>
  <property fmtid="{D5CDD505-2E9C-101B-9397-08002B2CF9AE}" pid="3" name="MediaServiceImageTags">
    <vt:lpwstr/>
  </property>
  <property fmtid="{D5CDD505-2E9C-101B-9397-08002B2CF9AE}" pid="4" name="1test">
    <vt:lpwstr/>
  </property>
</Properties>
</file>